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68" r:id="rId4"/>
    <p:sldId id="269" r:id="rId5"/>
    <p:sldId id="277" r:id="rId6"/>
    <p:sldId id="270" r:id="rId7"/>
    <p:sldId id="271" r:id="rId8"/>
    <p:sldId id="272" r:id="rId9"/>
    <p:sldId id="278" r:id="rId10"/>
    <p:sldId id="273" r:id="rId11"/>
    <p:sldId id="280" r:id="rId12"/>
    <p:sldId id="274" r:id="rId13"/>
    <p:sldId id="281" r:id="rId14"/>
    <p:sldId id="279" r:id="rId15"/>
    <p:sldId id="275" r:id="rId16"/>
    <p:sldId id="284" r:id="rId17"/>
    <p:sldId id="276" r:id="rId18"/>
    <p:sldId id="282" r:id="rId19"/>
    <p:sldId id="283" r:id="rId20"/>
    <p:sldId id="265" r:id="rId21"/>
    <p:sldId id="290" r:id="rId22"/>
    <p:sldId id="291" r:id="rId23"/>
    <p:sldId id="285" r:id="rId24"/>
    <p:sldId id="286" r:id="rId25"/>
    <p:sldId id="292" r:id="rId26"/>
    <p:sldId id="293" r:id="rId27"/>
    <p:sldId id="295" r:id="rId28"/>
    <p:sldId id="294" r:id="rId29"/>
    <p:sldId id="296" r:id="rId30"/>
    <p:sldId id="287" r:id="rId31"/>
    <p:sldId id="288" r:id="rId32"/>
    <p:sldId id="289" r:id="rId33"/>
    <p:sldId id="297" r:id="rId34"/>
    <p:sldId id="298" r:id="rId35"/>
    <p:sldId id="264" r:id="rId36"/>
    <p:sldId id="299" r:id="rId37"/>
    <p:sldId id="300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gsjkNSa1OhYGczPVBggKtVNdEk3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174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678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27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47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73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387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62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411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2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572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91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807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000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741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784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875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552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560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354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19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938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391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05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993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101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873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41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37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80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5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077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c95db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c95db8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42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59.png"/><Relationship Id="rId4" Type="http://schemas.openxmlformats.org/officeDocument/2006/relationships/image" Target="../media/image41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854199"/>
            <a:ext cx="9144000" cy="21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</a:pPr>
            <a:r>
              <a:rPr lang="pt-BR" sz="3100" b="1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rPr>
              <a:t>Diplomado </a:t>
            </a:r>
            <a:r>
              <a:rPr lang="pt-BR" sz="3100" b="1" dirty="0" err="1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rPr>
              <a:t>Eficiencia</a:t>
            </a:r>
            <a:r>
              <a:rPr lang="pt-BR" sz="3100" b="1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rPr>
              <a:t> Energética: Comercial e Industrial</a:t>
            </a:r>
            <a:endParaRPr sz="4000" b="1" dirty="0">
              <a:latin typeface="+mj-lt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954199"/>
            <a:ext cx="9144000" cy="56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s-MX" dirty="0">
                <a:solidFill>
                  <a:schemeClr val="lt1"/>
                </a:solidFill>
                <a:latin typeface="+mn-lt"/>
                <a:ea typeface="Rockwell"/>
                <a:cs typeface="Rockwell"/>
                <a:sym typeface="Rockwell"/>
              </a:rPr>
              <a:t>Modulo 2: Estrategias para la gestión energética</a:t>
            </a:r>
            <a:endParaRPr sz="1800" dirty="0">
              <a:latin typeface="+mn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13211B-E73A-45BE-8A4E-628F7EADEC87}"/>
              </a:ext>
            </a:extLst>
          </p:cNvPr>
          <p:cNvSpPr txBox="1"/>
          <p:nvPr/>
        </p:nvSpPr>
        <p:spPr>
          <a:xfrm>
            <a:off x="4182862" y="5406501"/>
            <a:ext cx="38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00" dirty="0">
                <a:solidFill>
                  <a:schemeClr val="bg1"/>
                </a:solidFill>
              </a:rPr>
              <a:t>Fabián Sánchez Salazar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8F0C14-212A-44F7-8951-13BA2F6498E1}"/>
              </a:ext>
            </a:extLst>
          </p:cNvPr>
          <p:cNvSpPr txBox="1"/>
          <p:nvPr/>
        </p:nvSpPr>
        <p:spPr>
          <a:xfrm>
            <a:off x="186431" y="646872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Diciembre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53DD768-8265-49C0-A747-DF5B93A3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28" y="1066002"/>
            <a:ext cx="7784819" cy="4345365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1447AC1-394A-4894-B258-82B34C44A80C}"/>
              </a:ext>
            </a:extLst>
          </p:cNvPr>
          <p:cNvSpPr txBox="1"/>
          <p:nvPr/>
        </p:nvSpPr>
        <p:spPr>
          <a:xfrm>
            <a:off x="5308430" y="244593"/>
            <a:ext cx="217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DataFrames</a:t>
            </a:r>
            <a:endParaRPr lang="en-US" sz="20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321FFC2-D49C-454F-A371-D9DC3CF69DD3}"/>
              </a:ext>
            </a:extLst>
          </p:cNvPr>
          <p:cNvSpPr/>
          <p:nvPr/>
        </p:nvSpPr>
        <p:spPr>
          <a:xfrm rot="5400000">
            <a:off x="6791076" y="3435175"/>
            <a:ext cx="3409761" cy="542624"/>
          </a:xfrm>
          <a:prstGeom prst="roundRect">
            <a:avLst/>
          </a:pr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877F110-354D-4748-BA2B-DD8997BD12CF}"/>
                  </a:ext>
                </a:extLst>
              </p:cNvPr>
              <p:cNvSpPr txBox="1"/>
              <p:nvPr/>
            </p:nvSpPr>
            <p:spPr>
              <a:xfrm>
                <a:off x="7926569" y="1544992"/>
                <a:ext cx="1138773" cy="23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𝐶𝑂𝐿𝑈𝑀𝑁𝐴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877F110-354D-4748-BA2B-DD8997BD1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569" y="1544992"/>
                <a:ext cx="1138773" cy="230576"/>
              </a:xfrm>
              <a:prstGeom prst="rect">
                <a:avLst/>
              </a:prstGeom>
              <a:blipFill>
                <a:blip r:embed="rId4"/>
                <a:stretch>
                  <a:fillRect l="-2674" b="-236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87BFF92-CAFE-42A1-9A2C-47E193682251}"/>
              </a:ext>
            </a:extLst>
          </p:cNvPr>
          <p:cNvSpPr/>
          <p:nvPr/>
        </p:nvSpPr>
        <p:spPr>
          <a:xfrm>
            <a:off x="2095887" y="3145650"/>
            <a:ext cx="7960585" cy="333885"/>
          </a:xfrm>
          <a:prstGeom prst="roundRect">
            <a:avLst/>
          </a:pr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161E25B-DD8F-4A95-84BF-9C8D87599356}"/>
                  </a:ext>
                </a:extLst>
              </p:cNvPr>
              <p:cNvSpPr txBox="1"/>
              <p:nvPr/>
            </p:nvSpPr>
            <p:spPr>
              <a:xfrm>
                <a:off x="1410371" y="3195517"/>
                <a:ext cx="6656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𝐹𝐼𝐿𝐴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161E25B-DD8F-4A95-84BF-9C8D87599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371" y="3195517"/>
                <a:ext cx="665695" cy="215444"/>
              </a:xfrm>
              <a:prstGeom prst="rect">
                <a:avLst/>
              </a:prstGeom>
              <a:blipFill>
                <a:blip r:embed="rId5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15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0FCE09B-FB8B-407F-8367-05D0E6673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/>
          <a:stretch/>
        </p:blipFill>
        <p:spPr>
          <a:xfrm>
            <a:off x="2466048" y="1205410"/>
            <a:ext cx="7259903" cy="3967506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75D9359-D70B-461D-ADE6-C1092B40BDBB}"/>
              </a:ext>
            </a:extLst>
          </p:cNvPr>
          <p:cNvSpPr txBox="1"/>
          <p:nvPr/>
        </p:nvSpPr>
        <p:spPr>
          <a:xfrm>
            <a:off x="4047801" y="422146"/>
            <a:ext cx="4417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Análisis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Exploratorio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de los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Datos</a:t>
            </a:r>
            <a:endParaRPr lang="en-US" sz="20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1363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4086037-6AD5-4E0D-94E3-B8754F44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397" y="1571990"/>
            <a:ext cx="2592876" cy="13668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FE2D0B5-C83F-43E1-B312-16CD4B4B3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73" y="1571991"/>
            <a:ext cx="2428248" cy="13668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FE3A08-1F78-410D-8A7C-AB9992B87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397" y="3678350"/>
            <a:ext cx="2592876" cy="14412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EB14B0-180C-4F9A-90D4-9EB80AB31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838" y="3678350"/>
            <a:ext cx="2428248" cy="144128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B38F37E8-DE6E-40C3-945E-96D073ED7505}"/>
              </a:ext>
            </a:extLst>
          </p:cNvPr>
          <p:cNvSpPr txBox="1"/>
          <p:nvPr/>
        </p:nvSpPr>
        <p:spPr>
          <a:xfrm>
            <a:off x="5809845" y="1294991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cs typeface="Aharoni" panose="02010803020104030203" pitchFamily="2" charset="-79"/>
              </a:rPr>
              <a:t>GRÁFICO DE BARRAS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2B50584-5FCE-4866-994E-1689DCCE11BA}"/>
              </a:ext>
            </a:extLst>
          </p:cNvPr>
          <p:cNvSpPr txBox="1"/>
          <p:nvPr/>
        </p:nvSpPr>
        <p:spPr>
          <a:xfrm>
            <a:off x="8251838" y="1294991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cs typeface="Aharoni" panose="02010803020104030203" pitchFamily="2" charset="-79"/>
              </a:rPr>
              <a:t>HISTOGRAMA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C1C8E66-F471-43D8-BFF9-0BC9B901A14E}"/>
              </a:ext>
            </a:extLst>
          </p:cNvPr>
          <p:cNvSpPr txBox="1"/>
          <p:nvPr/>
        </p:nvSpPr>
        <p:spPr>
          <a:xfrm>
            <a:off x="5693733" y="3394989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cs typeface="Aharoni" panose="02010803020104030203" pitchFamily="2" charset="-79"/>
              </a:rPr>
              <a:t>BOXPLOT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F0BD0C9-A670-42B2-A4CC-F3C992CA07C8}"/>
              </a:ext>
            </a:extLst>
          </p:cNvPr>
          <p:cNvSpPr txBox="1"/>
          <p:nvPr/>
        </p:nvSpPr>
        <p:spPr>
          <a:xfrm>
            <a:off x="8341293" y="3419849"/>
            <a:ext cx="236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cs typeface="Aharoni" panose="02010803020104030203" pitchFamily="2" charset="-79"/>
              </a:rPr>
              <a:t>DIAGRAMA DE DISPERSIÓN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5C16074E-37B8-4F1E-A9CF-64F116147A2A}"/>
              </a:ext>
            </a:extLst>
          </p:cNvPr>
          <p:cNvSpPr txBox="1"/>
          <p:nvPr/>
        </p:nvSpPr>
        <p:spPr>
          <a:xfrm>
            <a:off x="1699258" y="1571991"/>
            <a:ext cx="113768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MEDIA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AA47E515-F8E3-4B9A-824E-180E2CE0E12F}"/>
              </a:ext>
            </a:extLst>
          </p:cNvPr>
          <p:cNvSpPr txBox="1"/>
          <p:nvPr/>
        </p:nvSpPr>
        <p:spPr>
          <a:xfrm>
            <a:off x="3209135" y="1571990"/>
            <a:ext cx="1137683" cy="276999"/>
          </a:xfrm>
          <a:prstGeom prst="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MEDIANA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7AE7DBDF-1120-4339-9B7C-C6F3572E93F9}"/>
              </a:ext>
            </a:extLst>
          </p:cNvPr>
          <p:cNvSpPr txBox="1"/>
          <p:nvPr/>
        </p:nvSpPr>
        <p:spPr>
          <a:xfrm>
            <a:off x="1674623" y="2336211"/>
            <a:ext cx="1137683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MODA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0E9209C0-7597-42BB-9751-DA25BFC2BB28}"/>
              </a:ext>
            </a:extLst>
          </p:cNvPr>
          <p:cNvSpPr txBox="1"/>
          <p:nvPr/>
        </p:nvSpPr>
        <p:spPr>
          <a:xfrm>
            <a:off x="3209133" y="3849597"/>
            <a:ext cx="1137683" cy="461665"/>
          </a:xfrm>
          <a:prstGeom prst="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DESVIACIÓN ESTANDAR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E7F5D2FE-D451-485E-920B-D6C6572B4435}"/>
              </a:ext>
            </a:extLst>
          </p:cNvPr>
          <p:cNvSpPr txBox="1"/>
          <p:nvPr/>
        </p:nvSpPr>
        <p:spPr>
          <a:xfrm>
            <a:off x="3209134" y="2366511"/>
            <a:ext cx="1137683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VARIANZA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BC67F229-6D51-4AEF-BDA3-BD0B05B42953}"/>
              </a:ext>
            </a:extLst>
          </p:cNvPr>
          <p:cNvSpPr txBox="1"/>
          <p:nvPr/>
        </p:nvSpPr>
        <p:spPr>
          <a:xfrm>
            <a:off x="2316904" y="4629022"/>
            <a:ext cx="1461070" cy="276999"/>
          </a:xfrm>
          <a:prstGeom prst="rect">
            <a:avLst/>
          </a:prstGeom>
          <a:solidFill>
            <a:srgbClr val="7030A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CORRELACIÓN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BB882ADF-EF2C-4AE4-A98F-D7F10A35D7E0}"/>
              </a:ext>
            </a:extLst>
          </p:cNvPr>
          <p:cNvSpPr txBox="1"/>
          <p:nvPr/>
        </p:nvSpPr>
        <p:spPr>
          <a:xfrm>
            <a:off x="1720893" y="3864651"/>
            <a:ext cx="1137683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CUARTILES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8C52893D-6C43-4CCF-AA46-6178B4825EAA}"/>
              </a:ext>
            </a:extLst>
          </p:cNvPr>
          <p:cNvSpPr txBox="1"/>
          <p:nvPr/>
        </p:nvSpPr>
        <p:spPr>
          <a:xfrm>
            <a:off x="1699257" y="3100431"/>
            <a:ext cx="1137683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MÁXIMO</a:t>
            </a: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22D01346-397E-4065-84DB-9532BF5A8E93}"/>
              </a:ext>
            </a:extLst>
          </p:cNvPr>
          <p:cNvSpPr txBox="1"/>
          <p:nvPr/>
        </p:nvSpPr>
        <p:spPr>
          <a:xfrm>
            <a:off x="3209134" y="3116338"/>
            <a:ext cx="1137683" cy="276999"/>
          </a:xfrm>
          <a:prstGeom prst="rect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MÍNIMO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85ABA147-4A73-4AC1-A638-AFF3F74F98DF}"/>
              </a:ext>
            </a:extLst>
          </p:cNvPr>
          <p:cNvSpPr txBox="1"/>
          <p:nvPr/>
        </p:nvSpPr>
        <p:spPr>
          <a:xfrm>
            <a:off x="3993482" y="304641"/>
            <a:ext cx="394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EDA: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Medidas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Estadísticas</a:t>
            </a:r>
            <a:endParaRPr lang="en-US" sz="20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9251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46E851-0694-4AE4-8D43-6EC197217004}"/>
              </a:ext>
            </a:extLst>
          </p:cNvPr>
          <p:cNvSpPr txBox="1"/>
          <p:nvPr/>
        </p:nvSpPr>
        <p:spPr>
          <a:xfrm>
            <a:off x="3437138" y="2660359"/>
            <a:ext cx="4962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accent1">
                    <a:lumMod val="50000"/>
                  </a:schemeClr>
                </a:solidFill>
              </a:rPr>
              <a:t>3. Machine </a:t>
            </a:r>
            <a:r>
              <a:rPr lang="es-CO" sz="3600" dirty="0" err="1">
                <a:solidFill>
                  <a:schemeClr val="accent1">
                    <a:lumMod val="50000"/>
                  </a:schemeClr>
                </a:solidFill>
              </a:rPr>
              <a:t>Learning</a:t>
            </a:r>
            <a:endParaRPr lang="es-CO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101558E9-03DD-4474-B2BD-BE055FBC9946}"/>
              </a:ext>
            </a:extLst>
          </p:cNvPr>
          <p:cNvSpPr/>
          <p:nvPr/>
        </p:nvSpPr>
        <p:spPr>
          <a:xfrm rot="20388105" flipH="1">
            <a:off x="-126867" y="5073329"/>
            <a:ext cx="2702523" cy="1547704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3"/>
            <a:stretch>
              <a:fillRect l="-104139" t="-121970" b="-43485"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1A2498F-34D8-4CD8-82EB-C0EA33715207}"/>
              </a:ext>
            </a:extLst>
          </p:cNvPr>
          <p:cNvSpPr/>
          <p:nvPr/>
        </p:nvSpPr>
        <p:spPr>
          <a:xfrm rot="20227399" flipH="1">
            <a:off x="9573746" y="67533"/>
            <a:ext cx="2791866" cy="14717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4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356980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3E59D2-4CA4-4E1A-887A-B2EF6FF48EC6}"/>
              </a:ext>
            </a:extLst>
          </p:cNvPr>
          <p:cNvSpPr txBox="1"/>
          <p:nvPr/>
        </p:nvSpPr>
        <p:spPr>
          <a:xfrm>
            <a:off x="2018322" y="1766424"/>
            <a:ext cx="3464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¿Cuándo se debe usar algoritmos de Machine </a:t>
            </a:r>
            <a:r>
              <a:rPr lang="es-CO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r>
              <a:rPr lang="es-CO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6C9C932-826D-43E9-B1F5-89E4D88AB52C}"/>
              </a:ext>
            </a:extLst>
          </p:cNvPr>
          <p:cNvCxnSpPr>
            <a:cxnSpLocks/>
          </p:cNvCxnSpPr>
          <p:nvPr/>
        </p:nvCxnSpPr>
        <p:spPr>
          <a:xfrm>
            <a:off x="6249000" y="1313691"/>
            <a:ext cx="0" cy="4159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C8E781FD-EE29-4E0D-B099-4A8DCCA6D52F}"/>
              </a:ext>
            </a:extLst>
          </p:cNvPr>
          <p:cNvSpPr/>
          <p:nvPr/>
        </p:nvSpPr>
        <p:spPr>
          <a:xfrm>
            <a:off x="3581727" y="3098347"/>
            <a:ext cx="411754" cy="40011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301DF7-3EBF-4E5D-A7A0-A83E84C1C1E5}"/>
              </a:ext>
            </a:extLst>
          </p:cNvPr>
          <p:cNvSpPr txBox="1"/>
          <p:nvPr/>
        </p:nvSpPr>
        <p:spPr>
          <a:xfrm>
            <a:off x="1874455" y="3625780"/>
            <a:ext cx="3752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accent6">
                    <a:lumMod val="75000"/>
                  </a:schemeClr>
                </a:solidFill>
              </a:rPr>
              <a:t>Depende de lo que queremos resolver y lo que estamos buscando en los datos</a:t>
            </a:r>
            <a:endParaRPr lang="es-CO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247370-84F2-4E9B-A7EB-C7E8DE43309F}"/>
              </a:ext>
            </a:extLst>
          </p:cNvPr>
          <p:cNvSpPr txBox="1"/>
          <p:nvPr/>
        </p:nvSpPr>
        <p:spPr>
          <a:xfrm>
            <a:off x="7117556" y="2458922"/>
            <a:ext cx="27859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Aprendizaje Supervisado</a:t>
            </a:r>
            <a:endParaRPr lang="es-CO" sz="18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8375E3-5029-432E-9375-A29A5A139E84}"/>
              </a:ext>
            </a:extLst>
          </p:cNvPr>
          <p:cNvSpPr txBox="1"/>
          <p:nvPr/>
        </p:nvSpPr>
        <p:spPr>
          <a:xfrm>
            <a:off x="7117556" y="3625780"/>
            <a:ext cx="27859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Aprendizaje NO Supervisado</a:t>
            </a:r>
            <a:endParaRPr lang="es-CO" sz="18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09EA167-BB44-44AD-A6D0-00E0AF251587}"/>
              </a:ext>
            </a:extLst>
          </p:cNvPr>
          <p:cNvSpPr txBox="1"/>
          <p:nvPr/>
        </p:nvSpPr>
        <p:spPr>
          <a:xfrm>
            <a:off x="7153515" y="4718981"/>
            <a:ext cx="27859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Aprendizaje por Refuerzo</a:t>
            </a:r>
            <a:endParaRPr lang="es-CO" sz="1800" b="1" dirty="0"/>
          </a:p>
        </p:txBody>
      </p:sp>
      <p:sp>
        <p:nvSpPr>
          <p:cNvPr id="9" name="Google Shape;241;p17">
            <a:extLst>
              <a:ext uri="{FF2B5EF4-FFF2-40B4-BE49-F238E27FC236}">
                <a16:creationId xmlns:a16="http://schemas.microsoft.com/office/drawing/2014/main" id="{EAC84B2B-065D-4830-8117-C7C8C04A3A50}"/>
              </a:ext>
            </a:extLst>
          </p:cNvPr>
          <p:cNvSpPr txBox="1">
            <a:spLocks/>
          </p:cNvSpPr>
          <p:nvPr/>
        </p:nvSpPr>
        <p:spPr>
          <a:xfrm>
            <a:off x="7014852" y="1558752"/>
            <a:ext cx="2785927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r>
              <a:rPr lang="es-MX" sz="1800" b="1" dirty="0">
                <a:solidFill>
                  <a:srgbClr val="C00000"/>
                </a:solidFill>
                <a:latin typeface="+mn-lt"/>
              </a:rPr>
              <a:t>TIPOS DE APRENDIZAJE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56E6815-1A20-48B8-9C1E-CBC41183C3D9}"/>
              </a:ext>
            </a:extLst>
          </p:cNvPr>
          <p:cNvSpPr txBox="1"/>
          <p:nvPr/>
        </p:nvSpPr>
        <p:spPr>
          <a:xfrm>
            <a:off x="3993482" y="304641"/>
            <a:ext cx="394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Machine Learning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F155A65-DF9E-44F1-8430-7A743E7576FA}"/>
              </a:ext>
            </a:extLst>
          </p:cNvPr>
          <p:cNvSpPr txBox="1"/>
          <p:nvPr/>
        </p:nvSpPr>
        <p:spPr>
          <a:xfrm>
            <a:off x="2375032" y="5118145"/>
            <a:ext cx="113768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cs typeface="Aharoni" panose="02010803020104030203" pitchFamily="2" charset="-79"/>
              </a:rPr>
              <a:t>Predicciones</a:t>
            </a:r>
            <a:endParaRPr lang="en-US" sz="12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D24CFFDC-AAC1-42E3-A22E-3C03541E276D}"/>
              </a:ext>
            </a:extLst>
          </p:cNvPr>
          <p:cNvSpPr txBox="1"/>
          <p:nvPr/>
        </p:nvSpPr>
        <p:spPr>
          <a:xfrm>
            <a:off x="4206803" y="5118145"/>
            <a:ext cx="1137683" cy="276999"/>
          </a:xfrm>
          <a:prstGeom prst="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99684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  <p:bldP spid="7" grpId="0" animBg="1"/>
      <p:bldP spid="8" grpId="0" animBg="1"/>
      <p:bldP spid="9" grpId="0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50D01B6-6D38-49AA-BE3B-D45535794B5E}"/>
              </a:ext>
            </a:extLst>
          </p:cNvPr>
          <p:cNvSpPr txBox="1"/>
          <p:nvPr/>
        </p:nvSpPr>
        <p:spPr>
          <a:xfrm>
            <a:off x="4123687" y="304641"/>
            <a:ext cx="394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Aprendizaje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Supervisado</a:t>
            </a:r>
            <a:endParaRPr lang="en-US" sz="20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8451C73-9CF4-4A1D-A434-6A20695FF17A}"/>
              </a:ext>
            </a:extLst>
          </p:cNvPr>
          <p:cNvSpPr txBox="1"/>
          <p:nvPr/>
        </p:nvSpPr>
        <p:spPr>
          <a:xfrm>
            <a:off x="1831389" y="704751"/>
            <a:ext cx="8795552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/>
              <a:t>Es un tipo de Inteligencia Artificial / Machine Learning en el que: El modelo aprende a partir de ejemplos que ya tienen una respuesta correcta (es decir, datos etiquetados). El sistema analiza esos ejemplos y aprende la relación entre entradas y salidas para luego predecir la respuesta correcta de nuevos datos.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5B4F2C-49AD-4382-B606-C42B1444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78" y="2182103"/>
            <a:ext cx="8564147" cy="183050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2476D55-8280-4D11-8448-CA3081A59C09}"/>
              </a:ext>
            </a:extLst>
          </p:cNvPr>
          <p:cNvSpPr txBox="1"/>
          <p:nvPr/>
        </p:nvSpPr>
        <p:spPr>
          <a:xfrm>
            <a:off x="1313896" y="3897298"/>
            <a:ext cx="363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4CCF430-8739-45CE-9A54-BB4853C522B2}"/>
              </a:ext>
            </a:extLst>
          </p:cNvPr>
          <p:cNvSpPr txBox="1"/>
          <p:nvPr/>
        </p:nvSpPr>
        <p:spPr>
          <a:xfrm>
            <a:off x="5177161" y="3954953"/>
            <a:ext cx="363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AEDEB65-99A1-4690-9B8E-75BF24BB9757}"/>
              </a:ext>
            </a:extLst>
          </p:cNvPr>
          <p:cNvSpPr txBox="1"/>
          <p:nvPr/>
        </p:nvSpPr>
        <p:spPr>
          <a:xfrm>
            <a:off x="9040427" y="3928221"/>
            <a:ext cx="363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1418895-84F4-4EFF-BE38-02AD9428D350}"/>
              </a:ext>
            </a:extLst>
          </p:cNvPr>
          <p:cNvSpPr txBox="1"/>
          <p:nvPr/>
        </p:nvSpPr>
        <p:spPr>
          <a:xfrm>
            <a:off x="1017378" y="4693617"/>
            <a:ext cx="63624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La variable interés se generó en función de alto consumo, equipos viejos, falta de mantenimiento, etc.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183FE38-6BDE-466C-BF4A-ADECEFDC0BCA}"/>
              </a:ext>
            </a:extLst>
          </p:cNvPr>
          <p:cNvSpPr txBox="1"/>
          <p:nvPr/>
        </p:nvSpPr>
        <p:spPr>
          <a:xfrm>
            <a:off x="3498841" y="1841582"/>
            <a:ext cx="298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VARIABLES PREDICTORAS</a:t>
            </a:r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703EFEF-8D0A-42DF-93DE-AE920997637D}"/>
              </a:ext>
            </a:extLst>
          </p:cNvPr>
          <p:cNvSpPr txBox="1"/>
          <p:nvPr/>
        </p:nvSpPr>
        <p:spPr>
          <a:xfrm>
            <a:off x="8671105" y="1751216"/>
            <a:ext cx="1092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rgbClr val="C00000"/>
                </a:solidFill>
              </a:rPr>
              <a:t>VARIABLE </a:t>
            </a:r>
          </a:p>
          <a:p>
            <a:pPr algn="ctr"/>
            <a:r>
              <a:rPr lang="es-MX" sz="1100" dirty="0">
                <a:solidFill>
                  <a:srgbClr val="C00000"/>
                </a:solidFill>
              </a:rPr>
              <a:t>OBJETIVO</a:t>
            </a:r>
            <a:endParaRPr lang="es-CO" sz="1100" dirty="0">
              <a:solidFill>
                <a:srgbClr val="C0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43C61BD-64B6-4A08-B1F4-6905C52BD840}"/>
              </a:ext>
            </a:extLst>
          </p:cNvPr>
          <p:cNvCxnSpPr/>
          <p:nvPr/>
        </p:nvCxnSpPr>
        <p:spPr>
          <a:xfrm>
            <a:off x="1017378" y="1973535"/>
            <a:ext cx="27574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B62F457-B6B8-4FC4-8A9A-F44B1478202D}"/>
              </a:ext>
            </a:extLst>
          </p:cNvPr>
          <p:cNvCxnSpPr>
            <a:cxnSpLocks/>
          </p:cNvCxnSpPr>
          <p:nvPr/>
        </p:nvCxnSpPr>
        <p:spPr>
          <a:xfrm flipH="1">
            <a:off x="6229165" y="2010897"/>
            <a:ext cx="25453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BC20F99-D73A-47B1-AC70-824A8CCDE78D}"/>
              </a:ext>
            </a:extLst>
          </p:cNvPr>
          <p:cNvSpPr txBox="1"/>
          <p:nvPr/>
        </p:nvSpPr>
        <p:spPr>
          <a:xfrm>
            <a:off x="1209000" y="5129396"/>
            <a:ext cx="8300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¿Será posible </a:t>
            </a:r>
            <a:r>
              <a:rPr lang="es-MX" sz="1600" dirty="0">
                <a:solidFill>
                  <a:srgbClr val="C00000"/>
                </a:solidFill>
              </a:rPr>
              <a:t>predecir</a:t>
            </a:r>
            <a:r>
              <a:rPr lang="es-MX" sz="1600" dirty="0"/>
              <a:t> si una empresa tendrá </a:t>
            </a:r>
            <a:r>
              <a:rPr lang="es-MX" sz="1600" dirty="0">
                <a:solidFill>
                  <a:schemeClr val="accent6">
                    <a:lumMod val="75000"/>
                  </a:schemeClr>
                </a:solidFill>
              </a:rPr>
              <a:t>interés </a:t>
            </a:r>
            <a:r>
              <a:rPr lang="es-MX" sz="1600" dirty="0"/>
              <a:t>en implementar un programa de eficiencia energética </a:t>
            </a:r>
            <a:r>
              <a:rPr lang="es-MX" sz="1600" dirty="0">
                <a:solidFill>
                  <a:srgbClr val="7030A0"/>
                </a:solidFill>
              </a:rPr>
              <a:t>a partir de </a:t>
            </a:r>
            <a:r>
              <a:rPr lang="es-MX" sz="1600" dirty="0"/>
              <a:t>sus patrones de consumo, características de sus equipos y datos operativos?</a:t>
            </a:r>
            <a:endParaRPr lang="es-CO" sz="1600" dirty="0">
              <a:solidFill>
                <a:schemeClr val="tx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5154B7F-35F8-4620-ADFA-1153EBA7319F}"/>
              </a:ext>
            </a:extLst>
          </p:cNvPr>
          <p:cNvSpPr txBox="1"/>
          <p:nvPr/>
        </p:nvSpPr>
        <p:spPr>
          <a:xfrm>
            <a:off x="9816388" y="2182103"/>
            <a:ext cx="1514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Variable Categórica-Discreta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95E72247-535C-4F03-B092-3D8854F753D1}"/>
              </a:ext>
            </a:extLst>
          </p:cNvPr>
          <p:cNvSpPr/>
          <p:nvPr/>
        </p:nvSpPr>
        <p:spPr>
          <a:xfrm>
            <a:off x="10397865" y="3042229"/>
            <a:ext cx="351300" cy="288339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A921512-7013-4849-9DBA-F9934DCB60A4}"/>
              </a:ext>
            </a:extLst>
          </p:cNvPr>
          <p:cNvSpPr txBox="1"/>
          <p:nvPr/>
        </p:nvSpPr>
        <p:spPr>
          <a:xfrm>
            <a:off x="9945077" y="3634492"/>
            <a:ext cx="1215702" cy="55399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bg1"/>
                </a:solidFill>
              </a:rPr>
              <a:t>ALGORITMOS </a:t>
            </a:r>
          </a:p>
          <a:p>
            <a:pPr algn="ctr"/>
            <a:r>
              <a:rPr lang="es-MX" sz="1000" b="1" dirty="0">
                <a:solidFill>
                  <a:schemeClr val="bg1"/>
                </a:solidFill>
              </a:rPr>
              <a:t>DE CLASIFICACIÓN</a:t>
            </a:r>
            <a:endParaRPr lang="es-CO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3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  <p:bldP spid="15" grpId="0"/>
      <p:bldP spid="27" grpId="0"/>
      <p:bldP spid="28" grpId="0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8029C84E-752F-4E5D-874C-5DDFCEF43D01}"/>
              </a:ext>
            </a:extLst>
          </p:cNvPr>
          <p:cNvSpPr txBox="1"/>
          <p:nvPr/>
        </p:nvSpPr>
        <p:spPr>
          <a:xfrm>
            <a:off x="4413840" y="238467"/>
            <a:ext cx="385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  <a:cs typeface="Aharoni" panose="02010803020104030203" pitchFamily="2" charset="-79"/>
              </a:rPr>
              <a:t>¿</a:t>
            </a:r>
            <a:r>
              <a:rPr lang="en-US" sz="18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Qué</a:t>
            </a:r>
            <a:r>
              <a:rPr lang="en-US" sz="1800" b="1" dirty="0">
                <a:solidFill>
                  <a:schemeClr val="accent2"/>
                </a:solidFill>
                <a:cs typeface="Aharoni" panose="02010803020104030203" pitchFamily="2" charset="-79"/>
              </a:rPr>
              <a:t> es </a:t>
            </a:r>
            <a:r>
              <a:rPr lang="en-US" sz="18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eso</a:t>
            </a:r>
            <a:r>
              <a:rPr lang="en-US" sz="1800" b="1" dirty="0">
                <a:solidFill>
                  <a:schemeClr val="accent2"/>
                </a:solidFill>
                <a:cs typeface="Aharoni" panose="02010803020104030203" pitchFamily="2" charset="-79"/>
              </a:rPr>
              <a:t> de la </a:t>
            </a:r>
            <a:r>
              <a:rPr lang="en-US" sz="18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predicción</a:t>
            </a:r>
            <a:r>
              <a:rPr lang="en-US" sz="1800" b="1" dirty="0">
                <a:solidFill>
                  <a:schemeClr val="accent2"/>
                </a:solidFill>
                <a:cs typeface="Aharoni" panose="02010803020104030203" pitchFamily="2" charset="-79"/>
              </a:rPr>
              <a:t>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410AD7-3958-4E8B-BFE8-BDEDA5FC6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95" y="1338724"/>
            <a:ext cx="8564147" cy="183050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893751-8E13-4DE8-BA20-C4EEC143AB42}"/>
              </a:ext>
            </a:extLst>
          </p:cNvPr>
          <p:cNvSpPr txBox="1"/>
          <p:nvPr/>
        </p:nvSpPr>
        <p:spPr>
          <a:xfrm>
            <a:off x="3969358" y="998203"/>
            <a:ext cx="298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VARIABLES PREDICTORAS</a:t>
            </a:r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775B6E-22FB-4382-921D-3442F3A6D7AD}"/>
              </a:ext>
            </a:extLst>
          </p:cNvPr>
          <p:cNvSpPr txBox="1"/>
          <p:nvPr/>
        </p:nvSpPr>
        <p:spPr>
          <a:xfrm>
            <a:off x="9141622" y="907837"/>
            <a:ext cx="1092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rgbClr val="C00000"/>
                </a:solidFill>
              </a:rPr>
              <a:t>VARIABLE </a:t>
            </a:r>
          </a:p>
          <a:p>
            <a:pPr algn="ctr"/>
            <a:r>
              <a:rPr lang="es-MX" sz="1100" dirty="0">
                <a:solidFill>
                  <a:srgbClr val="C00000"/>
                </a:solidFill>
              </a:rPr>
              <a:t>OBJETIVO</a:t>
            </a:r>
            <a:endParaRPr lang="es-CO" sz="1100" dirty="0">
              <a:solidFill>
                <a:srgbClr val="C0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2D1C9EF-9398-49CA-9023-22FB96527A8A}"/>
              </a:ext>
            </a:extLst>
          </p:cNvPr>
          <p:cNvCxnSpPr/>
          <p:nvPr/>
        </p:nvCxnSpPr>
        <p:spPr>
          <a:xfrm>
            <a:off x="1487895" y="1130156"/>
            <a:ext cx="27574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20588A8-1A1D-409B-8D3A-8B7C485A1FFD}"/>
              </a:ext>
            </a:extLst>
          </p:cNvPr>
          <p:cNvCxnSpPr>
            <a:cxnSpLocks/>
          </p:cNvCxnSpPr>
          <p:nvPr/>
        </p:nvCxnSpPr>
        <p:spPr>
          <a:xfrm flipH="1">
            <a:off x="6699682" y="1167518"/>
            <a:ext cx="25453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C4DBD3D-0039-4FDD-8D99-E3B1BEBDFF56}"/>
              </a:ext>
            </a:extLst>
          </p:cNvPr>
          <p:cNvSpPr txBox="1"/>
          <p:nvPr/>
        </p:nvSpPr>
        <p:spPr>
          <a:xfrm>
            <a:off x="2722708" y="3319440"/>
            <a:ext cx="60945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solidFill>
                  <a:srgbClr val="C00000"/>
                </a:solidFill>
              </a:rPr>
              <a:t>El modelo aprende relaciones (patrones) de la datos.</a:t>
            </a:r>
          </a:p>
          <a:p>
            <a:pPr algn="ctr"/>
            <a:r>
              <a:rPr lang="es-CO" dirty="0">
                <a:solidFill>
                  <a:schemeClr val="tx1"/>
                </a:solidFill>
              </a:rPr>
              <a:t>Relaciones entre las variables predictoras y la variable objetivo</a:t>
            </a:r>
          </a:p>
          <a:p>
            <a:pPr algn="ctr"/>
            <a:r>
              <a:rPr lang="es-CO" dirty="0">
                <a:solidFill>
                  <a:schemeClr val="tx1"/>
                </a:solidFill>
              </a:rPr>
              <a:t>Para luego clasificar nuevos registros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B118C6-D21E-45FA-A90A-641B1D5A2AD1}"/>
              </a:ext>
            </a:extLst>
          </p:cNvPr>
          <p:cNvSpPr txBox="1"/>
          <p:nvPr/>
        </p:nvSpPr>
        <p:spPr>
          <a:xfrm>
            <a:off x="715898" y="4041753"/>
            <a:ext cx="1814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Nuevos Registros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A854D89-36E2-4486-82D4-749CC8B1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95" y="4566643"/>
            <a:ext cx="7897327" cy="95263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Gráfico 13" descr="Signo de interrogación con relleno sólido">
            <a:extLst>
              <a:ext uri="{FF2B5EF4-FFF2-40B4-BE49-F238E27FC236}">
                <a16:creationId xmlns:a16="http://schemas.microsoft.com/office/drawing/2014/main" id="{6D51C508-A1C4-49DD-869D-4C0549B92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0460" y="3929128"/>
            <a:ext cx="637515" cy="63751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EDE9DCF-BF12-45ED-8A69-998C34946144}"/>
              </a:ext>
            </a:extLst>
          </p:cNvPr>
          <p:cNvSpPr txBox="1"/>
          <p:nvPr/>
        </p:nvSpPr>
        <p:spPr>
          <a:xfrm>
            <a:off x="9955136" y="4736310"/>
            <a:ext cx="149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CO" sz="1600" dirty="0">
                <a:solidFill>
                  <a:srgbClr val="C00000"/>
                </a:solidFill>
              </a:rPr>
              <a:t>Interés </a:t>
            </a:r>
          </a:p>
          <a:p>
            <a:pPr marL="285750" indent="-28575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CO" sz="1600" dirty="0">
                <a:solidFill>
                  <a:srgbClr val="C00000"/>
                </a:solidFill>
              </a:rPr>
              <a:t>No interés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ECFFCC-3E1C-433B-864F-FB1E18AE980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9491611" y="4847794"/>
            <a:ext cx="463525" cy="180904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F562C7-1CF6-4E77-A227-1F219854FD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9491611" y="5028698"/>
            <a:ext cx="463525" cy="230840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2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A975D546-A9A1-43C7-9140-9F52BC72AB0A}"/>
              </a:ext>
            </a:extLst>
          </p:cNvPr>
          <p:cNvSpPr txBox="1"/>
          <p:nvPr/>
        </p:nvSpPr>
        <p:spPr>
          <a:xfrm>
            <a:off x="4413840" y="238467"/>
            <a:ext cx="385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Otro</a:t>
            </a:r>
            <a:r>
              <a:rPr lang="en-US" sz="1800" b="1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Ejemplo</a:t>
            </a:r>
            <a:endParaRPr lang="en-US" sz="18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A37B01A-F096-4B72-A8FF-CCAB2CB2B3C4}"/>
              </a:ext>
            </a:extLst>
          </p:cNvPr>
          <p:cNvSpPr/>
          <p:nvPr/>
        </p:nvSpPr>
        <p:spPr>
          <a:xfrm>
            <a:off x="1668895" y="880918"/>
            <a:ext cx="8854210" cy="3792681"/>
          </a:xfrm>
          <a:custGeom>
            <a:avLst/>
            <a:gdLst/>
            <a:ahLst/>
            <a:cxnLst/>
            <a:rect l="l" t="t" r="r" b="b"/>
            <a:pathLst>
              <a:path w="16585408" h="7331836">
                <a:moveTo>
                  <a:pt x="0" y="0"/>
                </a:moveTo>
                <a:lnTo>
                  <a:pt x="16585408" y="0"/>
                </a:lnTo>
                <a:lnTo>
                  <a:pt x="16585408" y="7331836"/>
                </a:lnTo>
                <a:lnTo>
                  <a:pt x="0" y="733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38D68EE-C0B9-4AA6-9792-B0C3A42D748E}"/>
              </a:ext>
            </a:extLst>
          </p:cNvPr>
          <p:cNvSpPr txBox="1"/>
          <p:nvPr/>
        </p:nvSpPr>
        <p:spPr>
          <a:xfrm>
            <a:off x="961137" y="4971748"/>
            <a:ext cx="128329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200" dirty="0" err="1">
                <a:solidFill>
                  <a:srgbClr val="C00000"/>
                </a:solidFill>
                <a:latin typeface="Open Sauce"/>
                <a:ea typeface="Open Sauce"/>
                <a:cs typeface="Open Sauce"/>
                <a:sym typeface="Open Sauce"/>
              </a:rPr>
              <a:t>Tarjeta</a:t>
            </a:r>
            <a:r>
              <a:rPr lang="en-US" sz="1200" dirty="0">
                <a:solidFill>
                  <a:srgbClr val="C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1200" dirty="0" err="1">
                <a:solidFill>
                  <a:srgbClr val="C00000"/>
                </a:solidFill>
                <a:latin typeface="Open Sauce"/>
                <a:ea typeface="Open Sauce"/>
                <a:cs typeface="Open Sauce"/>
                <a:sym typeface="Open Sauce"/>
              </a:rPr>
              <a:t>Crédito</a:t>
            </a:r>
            <a:r>
              <a:rPr lang="en-US" sz="1200" dirty="0">
                <a:solidFill>
                  <a:srgbClr val="C00000"/>
                </a:solidFill>
                <a:latin typeface="Open Sauce"/>
                <a:ea typeface="Open Sauce"/>
                <a:cs typeface="Open Sauce"/>
                <a:sym typeface="Open Sauce"/>
              </a:rPr>
              <a:t>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38C424-DA61-4334-9080-47A14391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506" y="4946718"/>
            <a:ext cx="8031349" cy="419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áfico 8" descr="Hombre con relleno sólido">
            <a:extLst>
              <a:ext uri="{FF2B5EF4-FFF2-40B4-BE49-F238E27FC236}">
                <a16:creationId xmlns:a16="http://schemas.microsoft.com/office/drawing/2014/main" id="{306C8CC4-AB9E-4C96-BBDE-ACEFBE698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3105" y="46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8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50D01B6-6D38-49AA-BE3B-D45535794B5E}"/>
              </a:ext>
            </a:extLst>
          </p:cNvPr>
          <p:cNvSpPr txBox="1"/>
          <p:nvPr/>
        </p:nvSpPr>
        <p:spPr>
          <a:xfrm>
            <a:off x="4123687" y="304641"/>
            <a:ext cx="394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Aprendizaje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Supervisado</a:t>
            </a:r>
            <a:endParaRPr lang="en-US" sz="20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8451C73-9CF4-4A1D-A434-6A20695FF17A}"/>
              </a:ext>
            </a:extLst>
          </p:cNvPr>
          <p:cNvSpPr txBox="1"/>
          <p:nvPr/>
        </p:nvSpPr>
        <p:spPr>
          <a:xfrm>
            <a:off x="1831389" y="704751"/>
            <a:ext cx="8795552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/>
              <a:t>Es un tipo de Inteligencia Artificial / Machine Learning en el que: El modelo aprende a partir de ejemplos que ya tienen una respuesta correcta (es decir, datos etiquetados). El sistema analiza esos ejemplos y aprende la relación entre entradas y salidas para luego predecir la respuesta correcta de nuevos datos.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1418895-84F4-4EFF-BE38-02AD9428D350}"/>
              </a:ext>
            </a:extLst>
          </p:cNvPr>
          <p:cNvSpPr txBox="1"/>
          <p:nvPr/>
        </p:nvSpPr>
        <p:spPr>
          <a:xfrm>
            <a:off x="1017378" y="4693617"/>
            <a:ext cx="63624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La variable ahorro depende de consumo, costo actual, antigüedad, condición de los equipos, etc.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183FE38-6BDE-466C-BF4A-ADECEFDC0BCA}"/>
              </a:ext>
            </a:extLst>
          </p:cNvPr>
          <p:cNvSpPr txBox="1"/>
          <p:nvPr/>
        </p:nvSpPr>
        <p:spPr>
          <a:xfrm>
            <a:off x="3498841" y="1841582"/>
            <a:ext cx="298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VARIABLES PREDICTORAS</a:t>
            </a:r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703EFEF-8D0A-42DF-93DE-AE920997637D}"/>
              </a:ext>
            </a:extLst>
          </p:cNvPr>
          <p:cNvSpPr txBox="1"/>
          <p:nvPr/>
        </p:nvSpPr>
        <p:spPr>
          <a:xfrm>
            <a:off x="8589011" y="1732770"/>
            <a:ext cx="1092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rgbClr val="C00000"/>
                </a:solidFill>
              </a:rPr>
              <a:t>VARIABLE </a:t>
            </a:r>
          </a:p>
          <a:p>
            <a:pPr algn="ctr"/>
            <a:r>
              <a:rPr lang="es-MX" sz="1100" dirty="0">
                <a:solidFill>
                  <a:srgbClr val="C00000"/>
                </a:solidFill>
              </a:rPr>
              <a:t>OBJETIVO</a:t>
            </a:r>
            <a:endParaRPr lang="es-CO" sz="1100" dirty="0">
              <a:solidFill>
                <a:srgbClr val="C0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43C61BD-64B6-4A08-B1F4-6905C52BD840}"/>
              </a:ext>
            </a:extLst>
          </p:cNvPr>
          <p:cNvCxnSpPr>
            <a:cxnSpLocks/>
          </p:cNvCxnSpPr>
          <p:nvPr/>
        </p:nvCxnSpPr>
        <p:spPr>
          <a:xfrm>
            <a:off x="1607127" y="1973535"/>
            <a:ext cx="216765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B62F457-B6B8-4FC4-8A9A-F44B1478202D}"/>
              </a:ext>
            </a:extLst>
          </p:cNvPr>
          <p:cNvCxnSpPr>
            <a:cxnSpLocks/>
          </p:cNvCxnSpPr>
          <p:nvPr/>
        </p:nvCxnSpPr>
        <p:spPr>
          <a:xfrm flipH="1">
            <a:off x="6229165" y="2010897"/>
            <a:ext cx="25453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BC20F99-D73A-47B1-AC70-824A8CCDE78D}"/>
              </a:ext>
            </a:extLst>
          </p:cNvPr>
          <p:cNvSpPr txBox="1"/>
          <p:nvPr/>
        </p:nvSpPr>
        <p:spPr>
          <a:xfrm>
            <a:off x="1209000" y="5129396"/>
            <a:ext cx="8300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¿Podemos </a:t>
            </a:r>
            <a:r>
              <a:rPr lang="es-MX" sz="1600" dirty="0">
                <a:solidFill>
                  <a:srgbClr val="C00000"/>
                </a:solidFill>
              </a:rPr>
              <a:t>predecir</a:t>
            </a:r>
            <a:r>
              <a:rPr lang="es-MX" sz="1600" dirty="0"/>
              <a:t> el ahorro </a:t>
            </a:r>
            <a:r>
              <a:rPr lang="es-MX" sz="1600" dirty="0">
                <a:solidFill>
                  <a:schemeClr val="accent6">
                    <a:lumMod val="75000"/>
                  </a:schemeClr>
                </a:solidFill>
              </a:rPr>
              <a:t>económico potencial </a:t>
            </a:r>
            <a:r>
              <a:rPr lang="es-MX" sz="1600" dirty="0"/>
              <a:t>que tendrá un cliente si implementa medidas de eficiencia energética, usando sus datos operativos y de consumo??</a:t>
            </a:r>
            <a:endParaRPr lang="es-CO" sz="1600" dirty="0">
              <a:solidFill>
                <a:schemeClr val="tx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5154B7F-35F8-4620-ADFA-1153EBA7319F}"/>
              </a:ext>
            </a:extLst>
          </p:cNvPr>
          <p:cNvSpPr txBox="1"/>
          <p:nvPr/>
        </p:nvSpPr>
        <p:spPr>
          <a:xfrm>
            <a:off x="9816911" y="2368076"/>
            <a:ext cx="151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Variable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Continua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95E72247-535C-4F03-B092-3D8854F753D1}"/>
              </a:ext>
            </a:extLst>
          </p:cNvPr>
          <p:cNvSpPr/>
          <p:nvPr/>
        </p:nvSpPr>
        <p:spPr>
          <a:xfrm>
            <a:off x="10397865" y="3042229"/>
            <a:ext cx="351300" cy="288339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A921512-7013-4849-9DBA-F9934DCB60A4}"/>
              </a:ext>
            </a:extLst>
          </p:cNvPr>
          <p:cNvSpPr txBox="1"/>
          <p:nvPr/>
        </p:nvSpPr>
        <p:spPr>
          <a:xfrm>
            <a:off x="9965664" y="3566595"/>
            <a:ext cx="1215702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bg1"/>
                </a:solidFill>
              </a:rPr>
              <a:t>ALGORITMOS </a:t>
            </a:r>
          </a:p>
          <a:p>
            <a:pPr algn="ctr"/>
            <a:r>
              <a:rPr lang="es-MX" sz="1000" b="1" dirty="0">
                <a:solidFill>
                  <a:schemeClr val="bg1"/>
                </a:solidFill>
              </a:rPr>
              <a:t>DE REGRESIÓN</a:t>
            </a:r>
            <a:endParaRPr lang="es-CO" sz="10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5E25DB-60E2-4EF5-A005-C00AF3EE2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409" y="2155495"/>
            <a:ext cx="8021169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5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  <p:bldP spid="15" grpId="0"/>
      <p:bldP spid="27" grpId="0"/>
      <p:bldP spid="28" grpId="0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1A5DDE4C-DED1-49C6-8F47-F4F997F979B5}"/>
              </a:ext>
            </a:extLst>
          </p:cNvPr>
          <p:cNvGrpSpPr/>
          <p:nvPr/>
        </p:nvGrpSpPr>
        <p:grpSpPr>
          <a:xfrm>
            <a:off x="1743371" y="280579"/>
            <a:ext cx="8888789" cy="5130717"/>
            <a:chOff x="1706426" y="95851"/>
            <a:chExt cx="8888789" cy="5130717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B1FE11D6-231B-4C34-94F9-34DC41C145A3}"/>
                </a:ext>
              </a:extLst>
            </p:cNvPr>
            <p:cNvSpPr/>
            <p:nvPr/>
          </p:nvSpPr>
          <p:spPr>
            <a:xfrm>
              <a:off x="5567075" y="1018796"/>
              <a:ext cx="1864105" cy="2905371"/>
            </a:xfrm>
            <a:prstGeom prst="roundRect">
              <a:avLst/>
            </a:prstGeom>
            <a:solidFill>
              <a:srgbClr val="00FFCC">
                <a:alpha val="1882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" name="TextBox 3">
              <a:extLst>
                <a:ext uri="{FF2B5EF4-FFF2-40B4-BE49-F238E27FC236}">
                  <a16:creationId xmlns:a16="http://schemas.microsoft.com/office/drawing/2014/main" id="{DE6E6257-5225-4D3E-B00A-F0999E3561CC}"/>
                </a:ext>
              </a:extLst>
            </p:cNvPr>
            <p:cNvSpPr txBox="1"/>
            <p:nvPr/>
          </p:nvSpPr>
          <p:spPr>
            <a:xfrm>
              <a:off x="3241370" y="95851"/>
              <a:ext cx="5859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>
                  <a:solidFill>
                    <a:schemeClr val="accent2"/>
                  </a:solidFill>
                  <a:cs typeface="Aharoni" panose="02010803020104030203" pitchFamily="2" charset="-79"/>
                </a:rPr>
                <a:t>Flujo</a:t>
              </a:r>
              <a:r>
                <a:rPr lang="en-US" sz="1800" b="1" dirty="0">
                  <a:solidFill>
                    <a:schemeClr val="accent2"/>
                  </a:solidFill>
                  <a:cs typeface="Aharoni" panose="02010803020104030203" pitchFamily="2" charset="-79"/>
                </a:rPr>
                <a:t> general de ML </a:t>
              </a:r>
              <a:r>
                <a:rPr lang="en-US" sz="1800" b="1" dirty="0" err="1">
                  <a:solidFill>
                    <a:schemeClr val="accent2"/>
                  </a:solidFill>
                  <a:cs typeface="Aharoni" panose="02010803020104030203" pitchFamily="2" charset="-79"/>
                </a:rPr>
                <a:t>en</a:t>
              </a:r>
              <a:r>
                <a:rPr lang="en-US" sz="1800" b="1" dirty="0">
                  <a:solidFill>
                    <a:schemeClr val="accent2"/>
                  </a:solidFill>
                  <a:cs typeface="Aharoni" panose="02010803020104030203" pitchFamily="2" charset="-79"/>
                </a:rPr>
                <a:t> </a:t>
              </a:r>
              <a:r>
                <a:rPr lang="en-US" sz="1800" b="1" dirty="0" err="1">
                  <a:solidFill>
                    <a:schemeClr val="accent2"/>
                  </a:solidFill>
                  <a:cs typeface="Aharoni" panose="02010803020104030203" pitchFamily="2" charset="-79"/>
                </a:rPr>
                <a:t>aprendizaje</a:t>
              </a:r>
              <a:r>
                <a:rPr lang="en-US" sz="1800" b="1" dirty="0">
                  <a:solidFill>
                    <a:schemeClr val="accent2"/>
                  </a:solidFill>
                  <a:cs typeface="Aharoni" panose="02010803020104030203" pitchFamily="2" charset="-79"/>
                </a:rPr>
                <a:t> </a:t>
              </a:r>
              <a:r>
                <a:rPr lang="en-US" sz="1800" b="1" dirty="0" err="1">
                  <a:solidFill>
                    <a:schemeClr val="accent2"/>
                  </a:solidFill>
                  <a:cs typeface="Aharoni" panose="02010803020104030203" pitchFamily="2" charset="-79"/>
                </a:rPr>
                <a:t>supervisado</a:t>
              </a:r>
              <a:endParaRPr lang="en-US" sz="1800" b="1" dirty="0">
                <a:solidFill>
                  <a:schemeClr val="accent2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1DD2CBF8-D9F2-448B-B2DA-AD7F3D9BCB41}"/>
                </a:ext>
              </a:extLst>
            </p:cNvPr>
            <p:cNvGrpSpPr/>
            <p:nvPr/>
          </p:nvGrpSpPr>
          <p:grpSpPr>
            <a:xfrm>
              <a:off x="1706426" y="1223283"/>
              <a:ext cx="5553221" cy="4003285"/>
              <a:chOff x="1962443" y="418854"/>
              <a:chExt cx="7908388" cy="5829542"/>
            </a:xfrm>
          </p:grpSpPr>
          <p:sp>
            <p:nvSpPr>
              <p:cNvPr id="4" name="Rectángulo: esquinas redondeadas 3">
                <a:extLst>
                  <a:ext uri="{FF2B5EF4-FFF2-40B4-BE49-F238E27FC236}">
                    <a16:creationId xmlns:a16="http://schemas.microsoft.com/office/drawing/2014/main" id="{92450F07-6B77-47A3-B928-4A2A3DB6589E}"/>
                  </a:ext>
                </a:extLst>
              </p:cNvPr>
              <p:cNvSpPr/>
              <p:nvPr/>
            </p:nvSpPr>
            <p:spPr>
              <a:xfrm>
                <a:off x="2043332" y="418854"/>
                <a:ext cx="2201594" cy="145131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chemeClr val="tx1"/>
                    </a:solidFill>
                  </a:rPr>
                  <a:t>Definición del Problema</a:t>
                </a:r>
                <a:endParaRPr lang="es-C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ángulo: esquinas redondeadas 4">
                <a:extLst>
                  <a:ext uri="{FF2B5EF4-FFF2-40B4-BE49-F238E27FC236}">
                    <a16:creationId xmlns:a16="http://schemas.microsoft.com/office/drawing/2014/main" id="{B0D102FF-B59F-4929-975A-4C208F4ACE9B}"/>
                  </a:ext>
                </a:extLst>
              </p:cNvPr>
              <p:cNvSpPr/>
              <p:nvPr/>
            </p:nvSpPr>
            <p:spPr>
              <a:xfrm>
                <a:off x="4840459" y="433749"/>
                <a:ext cx="2201595" cy="14513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chemeClr val="tx1"/>
                    </a:solidFill>
                  </a:rPr>
                  <a:t>Recopilación de los datos</a:t>
                </a:r>
                <a:endParaRPr lang="es-C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9F66F38D-0227-4CFA-9B84-65497208F260}"/>
                  </a:ext>
                </a:extLst>
              </p:cNvPr>
              <p:cNvSpPr/>
              <p:nvPr/>
            </p:nvSpPr>
            <p:spPr>
              <a:xfrm>
                <a:off x="7637585" y="433749"/>
                <a:ext cx="2201595" cy="145131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chemeClr val="tx1"/>
                    </a:solidFill>
                  </a:rPr>
                  <a:t>Exploración de los datos y Limpieza de los datos</a:t>
                </a:r>
                <a:endParaRPr lang="es-C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04E5BAB0-2EF8-4D71-9315-E649E103B2C2}"/>
                  </a:ext>
                </a:extLst>
              </p:cNvPr>
              <p:cNvSpPr/>
              <p:nvPr/>
            </p:nvSpPr>
            <p:spPr>
              <a:xfrm>
                <a:off x="7637584" y="2505806"/>
                <a:ext cx="2201595" cy="145131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>
                    <a:solidFill>
                      <a:schemeClr val="tx1"/>
                    </a:solidFill>
                  </a:rPr>
                  <a:t>Preprocesamiento de los datos</a:t>
                </a:r>
                <a:endParaRPr lang="es-CO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B3689F06-D527-4CE0-BA3A-9D1F030189F7}"/>
                  </a:ext>
                </a:extLst>
              </p:cNvPr>
              <p:cNvSpPr/>
              <p:nvPr/>
            </p:nvSpPr>
            <p:spPr>
              <a:xfrm>
                <a:off x="4840459" y="2505806"/>
                <a:ext cx="2201595" cy="1451317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>
                    <a:solidFill>
                      <a:schemeClr val="tx1"/>
                    </a:solidFill>
                  </a:rPr>
                  <a:t>Revisión de posibles modelos que se pueden aplicar. Regresión o Clasificación.</a:t>
                </a:r>
                <a:endParaRPr lang="es-CO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9BB3DDDC-B86D-44F9-8D85-4CAA6C508C6E}"/>
                  </a:ext>
                </a:extLst>
              </p:cNvPr>
              <p:cNvSpPr/>
              <p:nvPr/>
            </p:nvSpPr>
            <p:spPr>
              <a:xfrm>
                <a:off x="1962445" y="2506978"/>
                <a:ext cx="2201595" cy="145131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>
                    <a:solidFill>
                      <a:schemeClr val="tx1"/>
                    </a:solidFill>
                  </a:rPr>
                  <a:t>Entrenamiento del modelo</a:t>
                </a:r>
                <a:endParaRPr lang="es-CO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C43521EB-AC94-4CD0-8641-16084393FEE8}"/>
                  </a:ext>
                </a:extLst>
              </p:cNvPr>
              <p:cNvSpPr/>
              <p:nvPr/>
            </p:nvSpPr>
            <p:spPr>
              <a:xfrm>
                <a:off x="4885007" y="4797079"/>
                <a:ext cx="2201595" cy="145131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chemeClr val="tx1"/>
                    </a:solidFill>
                  </a:rPr>
                  <a:t>Ajuste y validación</a:t>
                </a:r>
              </a:p>
              <a:p>
                <a:pPr algn="ctr"/>
                <a:r>
                  <a:rPr lang="es-MX" dirty="0">
                    <a:solidFill>
                      <a:schemeClr val="tx1"/>
                    </a:solidFill>
                  </a:rPr>
                  <a:t>(</a:t>
                </a:r>
                <a:r>
                  <a:rPr lang="es-MX" dirty="0" err="1">
                    <a:solidFill>
                      <a:schemeClr val="tx1"/>
                    </a:solidFill>
                  </a:rPr>
                  <a:t>tuning</a:t>
                </a:r>
                <a:r>
                  <a:rPr lang="es-MX" dirty="0">
                    <a:solidFill>
                      <a:schemeClr val="tx1"/>
                    </a:solidFill>
                  </a:rPr>
                  <a:t>)</a:t>
                </a:r>
                <a:endParaRPr lang="es-C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E8E6B890-D82B-452C-B577-BE9C34DE01EC}"/>
                  </a:ext>
                </a:extLst>
              </p:cNvPr>
              <p:cNvSpPr/>
              <p:nvPr/>
            </p:nvSpPr>
            <p:spPr>
              <a:xfrm>
                <a:off x="7669236" y="4797079"/>
                <a:ext cx="2201595" cy="1451317"/>
              </a:xfrm>
              <a:prstGeom prst="roundRect">
                <a:avLst/>
              </a:prstGeom>
              <a:solidFill>
                <a:srgbClr val="FF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chemeClr val="tx1"/>
                    </a:solidFill>
                  </a:rPr>
                  <a:t>Implementación-despliegue</a:t>
                </a:r>
                <a:endParaRPr lang="es-C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lecha: a la derecha 11">
                <a:extLst>
                  <a:ext uri="{FF2B5EF4-FFF2-40B4-BE49-F238E27FC236}">
                    <a16:creationId xmlns:a16="http://schemas.microsoft.com/office/drawing/2014/main" id="{65D066C2-260C-4C11-B970-93544576F755}"/>
                  </a:ext>
                </a:extLst>
              </p:cNvPr>
              <p:cNvSpPr/>
              <p:nvPr/>
            </p:nvSpPr>
            <p:spPr>
              <a:xfrm>
                <a:off x="4353952" y="1052729"/>
                <a:ext cx="335280" cy="239151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lecha: a la derecha 12">
                <a:extLst>
                  <a:ext uri="{FF2B5EF4-FFF2-40B4-BE49-F238E27FC236}">
                    <a16:creationId xmlns:a16="http://schemas.microsoft.com/office/drawing/2014/main" id="{FB0E448A-6E8D-4D1E-A404-7E6AAD2B946F}"/>
                  </a:ext>
                </a:extLst>
              </p:cNvPr>
              <p:cNvSpPr/>
              <p:nvPr/>
            </p:nvSpPr>
            <p:spPr>
              <a:xfrm>
                <a:off x="7172767" y="1039831"/>
                <a:ext cx="335280" cy="239151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lecha: a la derecha 13">
                <a:extLst>
                  <a:ext uri="{FF2B5EF4-FFF2-40B4-BE49-F238E27FC236}">
                    <a16:creationId xmlns:a16="http://schemas.microsoft.com/office/drawing/2014/main" id="{24978CD3-197D-4191-A239-F2EB9978A28A}"/>
                  </a:ext>
                </a:extLst>
              </p:cNvPr>
              <p:cNvSpPr/>
              <p:nvPr/>
            </p:nvSpPr>
            <p:spPr>
              <a:xfrm rot="10800000">
                <a:off x="4315267" y="3111888"/>
                <a:ext cx="335280" cy="239151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lecha: a la derecha 14">
                <a:extLst>
                  <a:ext uri="{FF2B5EF4-FFF2-40B4-BE49-F238E27FC236}">
                    <a16:creationId xmlns:a16="http://schemas.microsoft.com/office/drawing/2014/main" id="{D9A71EFC-4F9E-499A-9AEC-B26CBB308AE3}"/>
                  </a:ext>
                </a:extLst>
              </p:cNvPr>
              <p:cNvSpPr/>
              <p:nvPr/>
            </p:nvSpPr>
            <p:spPr>
              <a:xfrm>
                <a:off x="4315267" y="5403164"/>
                <a:ext cx="335280" cy="239151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lecha: a la derecha 15">
                <a:extLst>
                  <a:ext uri="{FF2B5EF4-FFF2-40B4-BE49-F238E27FC236}">
                    <a16:creationId xmlns:a16="http://schemas.microsoft.com/office/drawing/2014/main" id="{44A6D427-9C6B-42E2-81C9-89BDD6B2126C}"/>
                  </a:ext>
                </a:extLst>
              </p:cNvPr>
              <p:cNvSpPr/>
              <p:nvPr/>
            </p:nvSpPr>
            <p:spPr>
              <a:xfrm rot="5400000">
                <a:off x="8602394" y="2116893"/>
                <a:ext cx="335280" cy="239151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lecha: a la derecha 16">
                <a:extLst>
                  <a:ext uri="{FF2B5EF4-FFF2-40B4-BE49-F238E27FC236}">
                    <a16:creationId xmlns:a16="http://schemas.microsoft.com/office/drawing/2014/main" id="{7E061C12-FA94-48D7-B42A-EA41EC654659}"/>
                  </a:ext>
                </a:extLst>
              </p:cNvPr>
              <p:cNvSpPr/>
              <p:nvPr/>
            </p:nvSpPr>
            <p:spPr>
              <a:xfrm rot="10800000">
                <a:off x="7172178" y="3101921"/>
                <a:ext cx="335280" cy="239151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lecha: a la derecha 17">
                <a:extLst>
                  <a:ext uri="{FF2B5EF4-FFF2-40B4-BE49-F238E27FC236}">
                    <a16:creationId xmlns:a16="http://schemas.microsoft.com/office/drawing/2014/main" id="{99B504B2-F193-4190-AE46-4270EC22F5E1}"/>
                  </a:ext>
                </a:extLst>
              </p:cNvPr>
              <p:cNvSpPr/>
              <p:nvPr/>
            </p:nvSpPr>
            <p:spPr>
              <a:xfrm>
                <a:off x="7172178" y="5403163"/>
                <a:ext cx="335280" cy="239151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lecha: a la derecha 18">
                <a:extLst>
                  <a:ext uri="{FF2B5EF4-FFF2-40B4-BE49-F238E27FC236}">
                    <a16:creationId xmlns:a16="http://schemas.microsoft.com/office/drawing/2014/main" id="{8659C978-8C5C-4B17-A142-449E61FE2EF8}"/>
                  </a:ext>
                </a:extLst>
              </p:cNvPr>
              <p:cNvSpPr/>
              <p:nvPr/>
            </p:nvSpPr>
            <p:spPr>
              <a:xfrm rot="5400000">
                <a:off x="2895601" y="4292992"/>
                <a:ext cx="335280" cy="239151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10E2AEEB-B096-4DFA-8C1D-D623B621C76E}"/>
                  </a:ext>
                </a:extLst>
              </p:cNvPr>
              <p:cNvSpPr/>
              <p:nvPr/>
            </p:nvSpPr>
            <p:spPr>
              <a:xfrm>
                <a:off x="1962443" y="4797079"/>
                <a:ext cx="2201595" cy="1451317"/>
              </a:xfrm>
              <a:prstGeom prst="roundRect">
                <a:avLst/>
              </a:prstGeom>
              <a:solidFill>
                <a:schemeClr val="tx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chemeClr val="tx1"/>
                    </a:solidFill>
                  </a:rPr>
                  <a:t>Evaluación del modelo</a:t>
                </a:r>
                <a:endParaRPr lang="es-CO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9E8A742-B6EA-4069-8CFB-79184BD8E980}"/>
                </a:ext>
              </a:extLst>
            </p:cNvPr>
            <p:cNvSpPr txBox="1"/>
            <p:nvPr/>
          </p:nvSpPr>
          <p:spPr>
            <a:xfrm>
              <a:off x="8277007" y="2117889"/>
              <a:ext cx="2318208" cy="646331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800" dirty="0">
                  <a:solidFill>
                    <a:srgbClr val="C00000"/>
                  </a:solidFill>
                </a:rPr>
                <a:t>PROCESO DE EDA</a:t>
              </a:r>
            </a:p>
            <a:p>
              <a:pPr algn="ctr"/>
              <a:r>
                <a:rPr lang="es-CO" sz="1800" dirty="0">
                  <a:solidFill>
                    <a:srgbClr val="C00000"/>
                  </a:solidFill>
                </a:rPr>
                <a:t>60%-70%</a:t>
              </a:r>
            </a:p>
          </p:txBody>
        </p:sp>
        <p:pic>
          <p:nvPicPr>
            <p:cNvPr id="24" name="Gráfico 23" descr="Advertencia con relleno sólido">
              <a:extLst>
                <a:ext uri="{FF2B5EF4-FFF2-40B4-BE49-F238E27FC236}">
                  <a16:creationId xmlns:a16="http://schemas.microsoft.com/office/drawing/2014/main" id="{811A9362-D275-41FF-8BA1-78D34F639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1303" y="908411"/>
              <a:ext cx="914400" cy="914400"/>
            </a:xfrm>
            <a:prstGeom prst="rect">
              <a:avLst/>
            </a:prstGeom>
          </p:spPr>
        </p:pic>
        <p:sp>
          <p:nvSpPr>
            <p:cNvPr id="25" name="Flecha: a la derecha 24">
              <a:extLst>
                <a:ext uri="{FF2B5EF4-FFF2-40B4-BE49-F238E27FC236}">
                  <a16:creationId xmlns:a16="http://schemas.microsoft.com/office/drawing/2014/main" id="{AD8C82EE-EAFE-404F-9512-5024FA5F2220}"/>
                </a:ext>
              </a:extLst>
            </p:cNvPr>
            <p:cNvSpPr/>
            <p:nvPr/>
          </p:nvSpPr>
          <p:spPr>
            <a:xfrm>
              <a:off x="7607242" y="2358940"/>
              <a:ext cx="235432" cy="1642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0311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AC71D6A-025C-4064-A906-9F2BBB24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17" y="1309391"/>
            <a:ext cx="4452902" cy="2969645"/>
          </a:xfrm>
          <a:prstGeom prst="round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80D044-3DC7-433C-BC23-37AC4F656A19}"/>
              </a:ext>
            </a:extLst>
          </p:cNvPr>
          <p:cNvSpPr txBox="1"/>
          <p:nvPr/>
        </p:nvSpPr>
        <p:spPr>
          <a:xfrm>
            <a:off x="7237521" y="4541877"/>
            <a:ext cx="2874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  <a:latin typeface="+mn-lt"/>
              </a:rPr>
              <a:t>FABIAN SANCHEZ SALAZAR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+mn-lt"/>
              </a:rPr>
              <a:t>fabian.sanchez@urosario.edu.co</a:t>
            </a:r>
            <a:endParaRPr lang="es-CO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1381544-10C0-41E0-AFA3-B59134866272}"/>
              </a:ext>
            </a:extLst>
          </p:cNvPr>
          <p:cNvSpPr txBox="1"/>
          <p:nvPr/>
        </p:nvSpPr>
        <p:spPr>
          <a:xfrm>
            <a:off x="1065321" y="967842"/>
            <a:ext cx="4785064" cy="457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chemeClr val="tx1"/>
                </a:solidFill>
                <a:effectLst/>
                <a:latin typeface="+mn-lt"/>
              </a:rPr>
              <a:t>Soy Matemático, Magister y Doctor en Matemáticas de la Universidad Nacional.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+mn-lt"/>
              </a:rPr>
              <a:t>Tengo</a:t>
            </a:r>
            <a:r>
              <a:rPr lang="es-MX" b="0" i="0" dirty="0">
                <a:solidFill>
                  <a:schemeClr val="tx1"/>
                </a:solidFill>
                <a:effectLst/>
                <a:latin typeface="+mn-lt"/>
              </a:rPr>
              <a:t> intereses de investigación en ecuaciones diferenciales parciales, machine learning, procesamiento de lenguaje natural e Inteligencia Artificial aplicados a distintos contextos: salud, economía, energías, etc.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chemeClr val="tx1"/>
                </a:solidFill>
                <a:effectLst/>
                <a:latin typeface="+mn-lt"/>
              </a:rPr>
              <a:t>Cuento más de 18 años de experiencia docente en diferentes universidades de </a:t>
            </a:r>
            <a:r>
              <a:rPr lang="es-MX" dirty="0">
                <a:solidFill>
                  <a:schemeClr val="tx1"/>
                </a:solidFill>
                <a:latin typeface="+mn-lt"/>
              </a:rPr>
              <a:t>Colombia</a:t>
            </a:r>
            <a:r>
              <a:rPr lang="es-MX" b="0" i="0" dirty="0">
                <a:solidFill>
                  <a:schemeClr val="tx1"/>
                </a:solidFill>
                <a:effectLst/>
                <a:latin typeface="+mn-lt"/>
              </a:rPr>
              <a:t> y más de 7 años en cargos de dirección de programas académicos.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chemeClr val="tx1"/>
                </a:solidFill>
                <a:effectLst/>
                <a:latin typeface="+mn-lt"/>
              </a:rPr>
              <a:t>Actualmente </a:t>
            </a:r>
            <a:r>
              <a:rPr lang="es-MX" dirty="0">
                <a:solidFill>
                  <a:schemeClr val="tx1"/>
                </a:solidFill>
                <a:latin typeface="+mn-lt"/>
              </a:rPr>
              <a:t>me </a:t>
            </a:r>
            <a:r>
              <a:rPr lang="es-MX" b="0" i="0" dirty="0">
                <a:solidFill>
                  <a:schemeClr val="tx1"/>
                </a:solidFill>
                <a:effectLst/>
                <a:latin typeface="+mn-lt"/>
              </a:rPr>
              <a:t>desempeño como profesor principal de carrera en la Escuela de Ciencias e Ingeniería de la Universidad del Rosario, donde también es director de la Maestría relacionada con Inteligencia Artificial</a:t>
            </a:r>
            <a:endParaRPr lang="es-CO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Google Shape;241;p17">
            <a:extLst>
              <a:ext uri="{FF2B5EF4-FFF2-40B4-BE49-F238E27FC236}">
                <a16:creationId xmlns:a16="http://schemas.microsoft.com/office/drawing/2014/main" id="{F86783B4-D20B-4BF3-8996-3F1F9E068782}"/>
              </a:ext>
            </a:extLst>
          </p:cNvPr>
          <p:cNvSpPr txBox="1">
            <a:spLocks/>
          </p:cNvSpPr>
          <p:nvPr/>
        </p:nvSpPr>
        <p:spPr>
          <a:xfrm>
            <a:off x="4937053" y="172030"/>
            <a:ext cx="2785927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6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800" b="1" dirty="0">
                <a:solidFill>
                  <a:schemeClr val="accent2"/>
                </a:solidFill>
                <a:latin typeface="+mn-lt"/>
              </a:rPr>
              <a:t>Sobre mi </a:t>
            </a:r>
            <a:r>
              <a:rPr lang="es-MX" sz="1800" b="1" dirty="0">
                <a:solidFill>
                  <a:schemeClr val="accent2"/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s-MX" sz="1800" b="1" dirty="0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856ACA-5EDB-4676-AEAA-D98DB2440926}"/>
              </a:ext>
            </a:extLst>
          </p:cNvPr>
          <p:cNvSpPr txBox="1"/>
          <p:nvPr/>
        </p:nvSpPr>
        <p:spPr>
          <a:xfrm>
            <a:off x="4123687" y="304641"/>
            <a:ext cx="394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Aprendizaje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NO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Supervisado</a:t>
            </a:r>
            <a:endParaRPr lang="en-US" sz="20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2DF5FB-7D3B-47F3-8043-FE24E06D993E}"/>
              </a:ext>
            </a:extLst>
          </p:cNvPr>
          <p:cNvSpPr txBox="1"/>
          <p:nvPr/>
        </p:nvSpPr>
        <p:spPr>
          <a:xfrm>
            <a:off x="2705528" y="834020"/>
            <a:ext cx="64475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chemeClr val="tx1"/>
                </a:solidFill>
              </a:rPr>
              <a:t>Se busca encontrar patrones en el conjunto de datos. Pero en este caso </a:t>
            </a:r>
            <a:r>
              <a:rPr lang="es-CO" sz="1600" dirty="0">
                <a:solidFill>
                  <a:srgbClr val="C00000"/>
                </a:solidFill>
              </a:rPr>
              <a:t>no tenemos </a:t>
            </a:r>
            <a:r>
              <a:rPr lang="es-CO" sz="1600" dirty="0">
                <a:solidFill>
                  <a:schemeClr val="tx1"/>
                </a:solidFill>
              </a:rPr>
              <a:t>una variable objetivo definida (datos sin etiquetar)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23F4F0-78E9-46A6-AC26-4E33A2CA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482" y="2129981"/>
            <a:ext cx="2803563" cy="221010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B80AAF9-6E3C-4DA6-A721-5D6028C52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55" y="2129981"/>
            <a:ext cx="7268589" cy="221010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4AB5E44-379A-4F19-B0C7-BD58FC724E59}"/>
              </a:ext>
            </a:extLst>
          </p:cNvPr>
          <p:cNvSpPr txBox="1"/>
          <p:nvPr/>
        </p:nvSpPr>
        <p:spPr>
          <a:xfrm>
            <a:off x="1754910" y="463577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/>
              <a:t>¿Podemos agrupar a los clientes en segmentos energéticos homogéneos para diseñar estrategias personalizadas de eficiencia y tarifas?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346692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856ACA-5EDB-4676-AEAA-D98DB2440926}"/>
              </a:ext>
            </a:extLst>
          </p:cNvPr>
          <p:cNvSpPr txBox="1"/>
          <p:nvPr/>
        </p:nvSpPr>
        <p:spPr>
          <a:xfrm>
            <a:off x="4123687" y="304641"/>
            <a:ext cx="394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Aprendizaje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NO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Supervisado</a:t>
            </a:r>
            <a:endParaRPr lang="en-US" sz="20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BC4B05-2A26-4A25-BE25-8DC5C9E0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65" y="1126696"/>
            <a:ext cx="7201905" cy="2191056"/>
          </a:xfrm>
          <a:prstGeom prst="rect">
            <a:avLst/>
          </a:prstGeom>
          <a:solidFill>
            <a:srgbClr val="FFCCFF"/>
          </a:solidFill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F453493-CA76-409A-8FAD-192185FDF536}"/>
              </a:ext>
            </a:extLst>
          </p:cNvPr>
          <p:cNvSpPr txBox="1"/>
          <p:nvPr/>
        </p:nvSpPr>
        <p:spPr>
          <a:xfrm>
            <a:off x="4238979" y="3429000"/>
            <a:ext cx="298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Gran cantidad de Variables</a:t>
            </a:r>
            <a:endParaRPr lang="es-CO" dirty="0">
              <a:solidFill>
                <a:srgbClr val="C00000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2E83B32-4690-4033-B96C-7B85DE66C125}"/>
              </a:ext>
            </a:extLst>
          </p:cNvPr>
          <p:cNvCxnSpPr>
            <a:cxnSpLocks/>
          </p:cNvCxnSpPr>
          <p:nvPr/>
        </p:nvCxnSpPr>
        <p:spPr>
          <a:xfrm>
            <a:off x="2347265" y="3560953"/>
            <a:ext cx="216765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CB2A360-CD9F-4532-A2C6-0C55A78E2EFF}"/>
              </a:ext>
            </a:extLst>
          </p:cNvPr>
          <p:cNvCxnSpPr>
            <a:cxnSpLocks/>
          </p:cNvCxnSpPr>
          <p:nvPr/>
        </p:nvCxnSpPr>
        <p:spPr>
          <a:xfrm flipH="1">
            <a:off x="6969303" y="3598315"/>
            <a:ext cx="25453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DF2D0AF0-A64C-4302-83AD-536D6CCC881D}"/>
              </a:ext>
            </a:extLst>
          </p:cNvPr>
          <p:cNvSpPr/>
          <p:nvPr/>
        </p:nvSpPr>
        <p:spPr>
          <a:xfrm>
            <a:off x="3450134" y="4017340"/>
            <a:ext cx="351300" cy="400110"/>
          </a:xfrm>
          <a:prstGeom prst="downArrow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F04A23A-9BDD-408E-A071-FFD7BC7D685A}"/>
              </a:ext>
            </a:extLst>
          </p:cNvPr>
          <p:cNvSpPr txBox="1"/>
          <p:nvPr/>
        </p:nvSpPr>
        <p:spPr>
          <a:xfrm>
            <a:off x="1408671" y="4546991"/>
            <a:ext cx="443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¿Se puede reducir el número de variables tratando de conservar la mayor cantidad de información posible?</a:t>
            </a:r>
            <a:endParaRPr lang="es-CO" sz="1600" dirty="0">
              <a:solidFill>
                <a:schemeClr val="tx1"/>
              </a:solidFill>
            </a:endParaRPr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4C03B704-3245-4239-9A77-F2D768611DF6}"/>
              </a:ext>
            </a:extLst>
          </p:cNvPr>
          <p:cNvSpPr/>
          <p:nvPr/>
        </p:nvSpPr>
        <p:spPr>
          <a:xfrm rot="16200000">
            <a:off x="6176493" y="4762434"/>
            <a:ext cx="351300" cy="400110"/>
          </a:xfrm>
          <a:prstGeom prst="downArrow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169196B-43D4-4F79-B378-CF1245FAD91D}"/>
              </a:ext>
            </a:extLst>
          </p:cNvPr>
          <p:cNvSpPr txBox="1"/>
          <p:nvPr/>
        </p:nvSpPr>
        <p:spPr>
          <a:xfrm>
            <a:off x="6861389" y="4639322"/>
            <a:ext cx="2970247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bg1"/>
                </a:solidFill>
              </a:rPr>
              <a:t>REDUCCIÓN DE DIMENSIONALIDAD</a:t>
            </a:r>
            <a:endParaRPr lang="es-CO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09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46E851-0694-4AE4-8D43-6EC197217004}"/>
              </a:ext>
            </a:extLst>
          </p:cNvPr>
          <p:cNvSpPr txBox="1"/>
          <p:nvPr/>
        </p:nvSpPr>
        <p:spPr>
          <a:xfrm>
            <a:off x="3614691" y="2461194"/>
            <a:ext cx="4962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accent1">
                    <a:lumMod val="50000"/>
                  </a:schemeClr>
                </a:solidFill>
              </a:rPr>
              <a:t>4. Proceso de Machine </a:t>
            </a:r>
            <a:r>
              <a:rPr lang="es-CO" sz="3600" dirty="0" err="1">
                <a:solidFill>
                  <a:schemeClr val="accent1">
                    <a:lumMod val="50000"/>
                  </a:schemeClr>
                </a:solidFill>
              </a:rPr>
              <a:t>Learning</a:t>
            </a:r>
            <a:r>
              <a:rPr lang="es-CO" sz="3600" dirty="0">
                <a:solidFill>
                  <a:schemeClr val="accent1">
                    <a:lumMod val="50000"/>
                  </a:schemeClr>
                </a:solidFill>
              </a:rPr>
              <a:t> Supervisado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101558E9-03DD-4474-B2BD-BE055FBC9946}"/>
              </a:ext>
            </a:extLst>
          </p:cNvPr>
          <p:cNvSpPr/>
          <p:nvPr/>
        </p:nvSpPr>
        <p:spPr>
          <a:xfrm rot="20388105" flipH="1">
            <a:off x="-126867" y="5073329"/>
            <a:ext cx="2702523" cy="1547704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3"/>
            <a:stretch>
              <a:fillRect l="-104139" t="-121970" b="-43485"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1A2498F-34D8-4CD8-82EB-C0EA33715207}"/>
              </a:ext>
            </a:extLst>
          </p:cNvPr>
          <p:cNvSpPr/>
          <p:nvPr/>
        </p:nvSpPr>
        <p:spPr>
          <a:xfrm rot="20227399" flipH="1">
            <a:off x="9573746" y="67533"/>
            <a:ext cx="2791866" cy="14717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4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4146995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4">
                <a:extLst>
                  <a:ext uri="{FF2B5EF4-FFF2-40B4-BE49-F238E27FC236}">
                    <a16:creationId xmlns:a16="http://schemas.microsoft.com/office/drawing/2014/main" id="{A4850AE3-D305-4DB3-BE47-0D958F1A0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4100385"/>
                  </p:ext>
                </p:extLst>
              </p:nvPr>
            </p:nvGraphicFramePr>
            <p:xfrm>
              <a:off x="3368356" y="2289276"/>
              <a:ext cx="5455287" cy="2602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614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718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4">
                <a:extLst>
                  <a:ext uri="{FF2B5EF4-FFF2-40B4-BE49-F238E27FC236}">
                    <a16:creationId xmlns:a16="http://schemas.microsoft.com/office/drawing/2014/main" id="{A4850AE3-D305-4DB3-BE47-0D958F1A0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4100385"/>
                  </p:ext>
                </p:extLst>
              </p:nvPr>
            </p:nvGraphicFramePr>
            <p:xfrm>
              <a:off x="3368356" y="2289276"/>
              <a:ext cx="5455287" cy="2602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614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60614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" t="-1639" r="-798000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20" t="-1639" r="-706061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639" r="-599000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030" t="-1639" r="-505051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000" t="-1639" r="-400000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4040" t="-1639" r="-304040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8000" t="-1639" r="-201000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97000" t="-1639" r="-2000" b="-6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7181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upo 2">
            <a:extLst>
              <a:ext uri="{FF2B5EF4-FFF2-40B4-BE49-F238E27FC236}">
                <a16:creationId xmlns:a16="http://schemas.microsoft.com/office/drawing/2014/main" id="{D5DDF3C3-8A5A-467D-89D8-494D49224232}"/>
              </a:ext>
            </a:extLst>
          </p:cNvPr>
          <p:cNvGrpSpPr/>
          <p:nvPr/>
        </p:nvGrpSpPr>
        <p:grpSpPr>
          <a:xfrm>
            <a:off x="3160466" y="1497961"/>
            <a:ext cx="5677643" cy="730357"/>
            <a:chOff x="1694889" y="1191790"/>
            <a:chExt cx="5677643" cy="730357"/>
          </a:xfrm>
        </p:grpSpPr>
        <p:sp>
          <p:nvSpPr>
            <p:cNvPr id="4" name="Cerrar llave 3">
              <a:extLst>
                <a:ext uri="{FF2B5EF4-FFF2-40B4-BE49-F238E27FC236}">
                  <a16:creationId xmlns:a16="http://schemas.microsoft.com/office/drawing/2014/main" id="{B877C43A-8703-4517-99A0-C39BC3F4C5FC}"/>
                </a:ext>
              </a:extLst>
            </p:cNvPr>
            <p:cNvSpPr/>
            <p:nvPr/>
          </p:nvSpPr>
          <p:spPr>
            <a:xfrm rot="16200000">
              <a:off x="4820476" y="-629908"/>
              <a:ext cx="255989" cy="4848122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rgbClr val="FFC000"/>
                </a:solidFill>
              </a:endParaRPr>
            </a:p>
          </p:txBody>
        </p:sp>
        <p:sp>
          <p:nvSpPr>
            <p:cNvPr id="5" name="Cerrar llave 4">
              <a:extLst>
                <a:ext uri="{FF2B5EF4-FFF2-40B4-BE49-F238E27FC236}">
                  <a16:creationId xmlns:a16="http://schemas.microsoft.com/office/drawing/2014/main" id="{2220B330-54B2-4AE6-89F6-5BB6CA71F418}"/>
                </a:ext>
              </a:extLst>
            </p:cNvPr>
            <p:cNvSpPr/>
            <p:nvPr/>
          </p:nvSpPr>
          <p:spPr>
            <a:xfrm rot="16200000">
              <a:off x="2120273" y="1497016"/>
              <a:ext cx="201111" cy="607160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8F501821-BFC8-4BD2-809B-46B16CFE8A0B}"/>
                </a:ext>
              </a:extLst>
            </p:cNvPr>
            <p:cNvSpPr txBox="1"/>
            <p:nvPr/>
          </p:nvSpPr>
          <p:spPr>
            <a:xfrm>
              <a:off x="1694889" y="1191791"/>
              <a:ext cx="113352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tx1"/>
                  </a:solidFill>
                </a:rPr>
                <a:t>VARIABLE OBJETIVO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CA769266-DE68-4A22-9655-8343B868627F}"/>
                </a:ext>
              </a:extLst>
            </p:cNvPr>
            <p:cNvSpPr txBox="1"/>
            <p:nvPr/>
          </p:nvSpPr>
          <p:spPr>
            <a:xfrm>
              <a:off x="4258059" y="1191790"/>
              <a:ext cx="1380821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tx1"/>
                  </a:solidFill>
                </a:rPr>
                <a:t>VARIABLES</a:t>
              </a:r>
            </a:p>
            <a:p>
              <a:pPr algn="ctr"/>
              <a:r>
                <a:rPr lang="es-CO" sz="1200" b="1" dirty="0">
                  <a:solidFill>
                    <a:schemeClr val="tx1"/>
                  </a:solidFill>
                </a:rPr>
                <a:t>PREDICTORAS</a:t>
              </a:r>
            </a:p>
          </p:txBody>
        </p:sp>
      </p:grpSp>
      <p:sp>
        <p:nvSpPr>
          <p:cNvPr id="8" name="TextBox 3">
            <a:extLst>
              <a:ext uri="{FF2B5EF4-FFF2-40B4-BE49-F238E27FC236}">
                <a16:creationId xmlns:a16="http://schemas.microsoft.com/office/drawing/2014/main" id="{E61A9FE1-948E-44B5-BEE1-E0A43FFA1639}"/>
              </a:ext>
            </a:extLst>
          </p:cNvPr>
          <p:cNvSpPr txBox="1"/>
          <p:nvPr/>
        </p:nvSpPr>
        <p:spPr>
          <a:xfrm>
            <a:off x="4123687" y="304641"/>
            <a:ext cx="394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Identificación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de la Variables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90AF246-3199-4E1B-B1BA-6C1F2972293E}"/>
              </a:ext>
            </a:extLst>
          </p:cNvPr>
          <p:cNvSpPr/>
          <p:nvPr/>
        </p:nvSpPr>
        <p:spPr>
          <a:xfrm>
            <a:off x="1261274" y="473919"/>
            <a:ext cx="457200" cy="461664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8933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B78CA60-029A-4D1F-9ECC-7353E8C59722}"/>
              </a:ext>
            </a:extLst>
          </p:cNvPr>
          <p:cNvSpPr txBox="1"/>
          <p:nvPr/>
        </p:nvSpPr>
        <p:spPr>
          <a:xfrm>
            <a:off x="4123687" y="304641"/>
            <a:ext cx="483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Conjunto de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Entrenamiento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y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Prueba</a:t>
            </a:r>
            <a:endParaRPr lang="en-US" sz="20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6A9B7F8-1C50-4D87-A848-0A3209C75ECC}"/>
              </a:ext>
            </a:extLst>
          </p:cNvPr>
          <p:cNvSpPr/>
          <p:nvPr/>
        </p:nvSpPr>
        <p:spPr>
          <a:xfrm>
            <a:off x="1261274" y="473919"/>
            <a:ext cx="457200" cy="461664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4">
                <a:extLst>
                  <a:ext uri="{FF2B5EF4-FFF2-40B4-BE49-F238E27FC236}">
                    <a16:creationId xmlns:a16="http://schemas.microsoft.com/office/drawing/2014/main" id="{A54FD34C-ED00-4951-A181-71628EE32D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1524914"/>
                  </p:ext>
                </p:extLst>
              </p:nvPr>
            </p:nvGraphicFramePr>
            <p:xfrm>
              <a:off x="3727024" y="1856616"/>
              <a:ext cx="5183577" cy="25496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595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642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4">
                <a:extLst>
                  <a:ext uri="{FF2B5EF4-FFF2-40B4-BE49-F238E27FC236}">
                    <a16:creationId xmlns:a16="http://schemas.microsoft.com/office/drawing/2014/main" id="{A54FD34C-ED00-4951-A181-71628EE32D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1524914"/>
                  </p:ext>
                </p:extLst>
              </p:nvPr>
            </p:nvGraphicFramePr>
            <p:xfrm>
              <a:off x="3727024" y="1856616"/>
              <a:ext cx="5183577" cy="25496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595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53" t="-1667" r="-797895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128" t="-1667" r="-706383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667" r="-598947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191" t="-1667" r="-505319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8947" t="-1667" r="-400000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4255" t="-1667" r="-304255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7895" t="-1667" r="-201053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96842" t="-1667" r="-2105" b="-6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603B555F-4AD5-481F-B608-D3FC0C5C32B0}"/>
              </a:ext>
            </a:extLst>
          </p:cNvPr>
          <p:cNvGrpSpPr/>
          <p:nvPr/>
        </p:nvGrpSpPr>
        <p:grpSpPr>
          <a:xfrm>
            <a:off x="3521797" y="975125"/>
            <a:ext cx="5388802" cy="776722"/>
            <a:chOff x="1654068" y="1282380"/>
            <a:chExt cx="5718464" cy="639767"/>
          </a:xfrm>
        </p:grpSpPr>
        <p:sp>
          <p:nvSpPr>
            <p:cNvPr id="8" name="Cerrar llave 7">
              <a:extLst>
                <a:ext uri="{FF2B5EF4-FFF2-40B4-BE49-F238E27FC236}">
                  <a16:creationId xmlns:a16="http://schemas.microsoft.com/office/drawing/2014/main" id="{BAF8AECB-BF43-4BDD-A198-FFF8F29229A6}"/>
                </a:ext>
              </a:extLst>
            </p:cNvPr>
            <p:cNvSpPr/>
            <p:nvPr/>
          </p:nvSpPr>
          <p:spPr>
            <a:xfrm rot="16200000">
              <a:off x="4820476" y="-629908"/>
              <a:ext cx="255989" cy="4848122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rgbClr val="FFC000"/>
                </a:solidFill>
              </a:endParaRP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5BE9F7A1-2592-49DE-B656-56FE072B9EEE}"/>
                </a:ext>
              </a:extLst>
            </p:cNvPr>
            <p:cNvSpPr/>
            <p:nvPr/>
          </p:nvSpPr>
          <p:spPr>
            <a:xfrm rot="16200000">
              <a:off x="2120273" y="1497016"/>
              <a:ext cx="201111" cy="607160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4E56122-0A69-4068-8ED0-18BA64C9F4D2}"/>
                </a:ext>
              </a:extLst>
            </p:cNvPr>
            <p:cNvSpPr txBox="1"/>
            <p:nvPr/>
          </p:nvSpPr>
          <p:spPr>
            <a:xfrm>
              <a:off x="1654068" y="1366939"/>
              <a:ext cx="1133522" cy="442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800" b="1" dirty="0">
                  <a:solidFill>
                    <a:schemeClr val="tx1"/>
                  </a:solidFill>
                </a:rPr>
                <a:t>VARIABLE OBJETIVO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7A389A9-BA91-4608-9BB7-1E1ACA80C40F}"/>
                </a:ext>
              </a:extLst>
            </p:cNvPr>
            <p:cNvSpPr txBox="1"/>
            <p:nvPr/>
          </p:nvSpPr>
          <p:spPr>
            <a:xfrm>
              <a:off x="4251199" y="1282380"/>
              <a:ext cx="1380821" cy="48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VARIABLES</a:t>
              </a:r>
            </a:p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PREDICTORAS</a:t>
              </a:r>
            </a:p>
          </p:txBody>
        </p:sp>
      </p:grp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AF70793-26E1-47CB-972D-A96A973D2DC3}"/>
              </a:ext>
            </a:extLst>
          </p:cNvPr>
          <p:cNvSpPr/>
          <p:nvPr/>
        </p:nvSpPr>
        <p:spPr>
          <a:xfrm>
            <a:off x="4297955" y="2328990"/>
            <a:ext cx="4612646" cy="1479611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99646E5-EC69-4901-9754-8ED88670CCB1}"/>
              </a:ext>
            </a:extLst>
          </p:cNvPr>
          <p:cNvSpPr/>
          <p:nvPr/>
        </p:nvSpPr>
        <p:spPr>
          <a:xfrm>
            <a:off x="4329033" y="3904931"/>
            <a:ext cx="4581566" cy="434976"/>
          </a:xfrm>
          <a:prstGeom prst="roundRect">
            <a:avLst/>
          </a:prstGeom>
          <a:solidFill>
            <a:schemeClr val="accent6">
              <a:lumMod val="75000"/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9D3B348-F17A-4D8D-BFC4-258D0D004B9E}"/>
              </a:ext>
            </a:extLst>
          </p:cNvPr>
          <p:cNvSpPr/>
          <p:nvPr/>
        </p:nvSpPr>
        <p:spPr>
          <a:xfrm>
            <a:off x="3853158" y="2328990"/>
            <a:ext cx="318664" cy="1479611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CF85E43-C521-4861-8321-563438B9079E}"/>
              </a:ext>
            </a:extLst>
          </p:cNvPr>
          <p:cNvSpPr/>
          <p:nvPr/>
        </p:nvSpPr>
        <p:spPr>
          <a:xfrm>
            <a:off x="3853158" y="3915615"/>
            <a:ext cx="318664" cy="409756"/>
          </a:xfrm>
          <a:prstGeom prst="roundRect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0B8EAD8-8214-4034-A13F-A32F192C2013}"/>
              </a:ext>
            </a:extLst>
          </p:cNvPr>
          <p:cNvSpPr txBox="1"/>
          <p:nvPr/>
        </p:nvSpPr>
        <p:spPr>
          <a:xfrm>
            <a:off x="5534426" y="2958404"/>
            <a:ext cx="218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/>
              <a:t>SELECCIÓN ALEATORIA</a:t>
            </a:r>
            <a:endParaRPr lang="es-CO" sz="105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526BFCC-98BB-4AD0-83D0-E5C21F60DDF6}"/>
              </a:ext>
            </a:extLst>
          </p:cNvPr>
          <p:cNvSpPr txBox="1"/>
          <p:nvPr/>
        </p:nvSpPr>
        <p:spPr>
          <a:xfrm>
            <a:off x="5514032" y="4007202"/>
            <a:ext cx="218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/>
              <a:t>SELECCIÓN ALEATORIA</a:t>
            </a:r>
            <a:endParaRPr lang="es-CO" sz="10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1EA17A5-A347-425D-8511-1B1668E3B5AA}"/>
                  </a:ext>
                </a:extLst>
              </p:cNvPr>
              <p:cNvSpPr txBox="1"/>
              <p:nvPr/>
            </p:nvSpPr>
            <p:spPr>
              <a:xfrm>
                <a:off x="1420550" y="2018796"/>
                <a:ext cx="168172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 dirty="0">
                    <a:solidFill>
                      <a:schemeClr val="tx1"/>
                    </a:solidFill>
                  </a:rPr>
                  <a:t>Conjunto de</a:t>
                </a:r>
                <a:r>
                  <a:rPr lang="es-CO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s-CO" b="1" dirty="0">
                    <a:solidFill>
                      <a:srgbClr val="C00000"/>
                    </a:solidFill>
                  </a:rPr>
                  <a:t>entrenamiento</a:t>
                </a:r>
                <a:r>
                  <a:rPr lang="es-CO" b="1" dirty="0"/>
                  <a:t> </a:t>
                </a:r>
                <a:r>
                  <a:rPr lang="es-CO" b="1" dirty="0">
                    <a:solidFill>
                      <a:schemeClr val="tx1"/>
                    </a:solidFill>
                  </a:rPr>
                  <a:t>en 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𝒕𝒓𝒂𝒊𝒏</m:t>
                          </m:r>
                        </m:sub>
                      </m:sSub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1EA17A5-A347-425D-8511-1B1668E3B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550" y="2018796"/>
                <a:ext cx="1681722" cy="954107"/>
              </a:xfrm>
              <a:prstGeom prst="rect">
                <a:avLst/>
              </a:prstGeom>
              <a:blipFill>
                <a:blip r:embed="rId4"/>
                <a:stretch>
                  <a:fillRect l="-362" t="-1274" r="-326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3FE5E25-F3DD-4B5D-BDA1-53A063E23344}"/>
                  </a:ext>
                </a:extLst>
              </p:cNvPr>
              <p:cNvSpPr txBox="1"/>
              <p:nvPr/>
            </p:nvSpPr>
            <p:spPr>
              <a:xfrm>
                <a:off x="1503461" y="3751161"/>
                <a:ext cx="1445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 dirty="0">
                    <a:solidFill>
                      <a:schemeClr val="tx1"/>
                    </a:solidFill>
                  </a:rPr>
                  <a:t>Conjunto de </a:t>
                </a:r>
                <a:r>
                  <a:rPr lang="es-CO" b="1" dirty="0">
                    <a:solidFill>
                      <a:srgbClr val="C00000"/>
                    </a:solidFill>
                  </a:rPr>
                  <a:t>Prueba</a:t>
                </a:r>
                <a:r>
                  <a:rPr lang="es-CO" b="1" dirty="0"/>
                  <a:t> </a:t>
                </a:r>
                <a:r>
                  <a:rPr lang="es-CO" b="1" dirty="0">
                    <a:solidFill>
                      <a:schemeClr val="tx1"/>
                    </a:solidFill>
                  </a:rPr>
                  <a:t>en 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3FE5E25-F3DD-4B5D-BDA1-53A063E2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61" y="3751161"/>
                <a:ext cx="1445200" cy="738664"/>
              </a:xfrm>
              <a:prstGeom prst="rect">
                <a:avLst/>
              </a:prstGeom>
              <a:blipFill>
                <a:blip r:embed="rId5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A78DAFB-4465-4B03-B311-40179A666AB7}"/>
                  </a:ext>
                </a:extLst>
              </p:cNvPr>
              <p:cNvSpPr txBox="1"/>
              <p:nvPr/>
            </p:nvSpPr>
            <p:spPr>
              <a:xfrm>
                <a:off x="9602797" y="1907480"/>
                <a:ext cx="160442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 dirty="0">
                    <a:solidFill>
                      <a:schemeClr val="tx1"/>
                    </a:solidFill>
                  </a:rPr>
                  <a:t>Conjunto de </a:t>
                </a:r>
                <a:r>
                  <a:rPr lang="es-CO" b="1" dirty="0">
                    <a:solidFill>
                      <a:srgbClr val="C00000"/>
                    </a:solidFill>
                  </a:rPr>
                  <a:t>entrenamiento</a:t>
                </a:r>
                <a:r>
                  <a:rPr lang="es-CO" b="1" dirty="0"/>
                  <a:t> </a:t>
                </a:r>
                <a:r>
                  <a:rPr lang="es-CO" b="1" dirty="0">
                    <a:solidFill>
                      <a:schemeClr val="tx1"/>
                    </a:solidFill>
                  </a:rPr>
                  <a:t>en 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𝒕𝒓𝒂𝒊𝒏</m:t>
                          </m:r>
                        </m:sub>
                      </m:sSub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A78DAFB-4465-4B03-B311-40179A66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797" y="1907480"/>
                <a:ext cx="1604426" cy="954107"/>
              </a:xfrm>
              <a:prstGeom prst="rect">
                <a:avLst/>
              </a:prstGeom>
              <a:blipFill>
                <a:blip r:embed="rId6"/>
                <a:stretch>
                  <a:fillRect t="-128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269F244-E94C-448A-A182-AB695349DB9A}"/>
                  </a:ext>
                </a:extLst>
              </p:cNvPr>
              <p:cNvSpPr txBox="1"/>
              <p:nvPr/>
            </p:nvSpPr>
            <p:spPr>
              <a:xfrm>
                <a:off x="9723660" y="3735619"/>
                <a:ext cx="136269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 dirty="0">
                    <a:solidFill>
                      <a:schemeClr val="tx1"/>
                    </a:solidFill>
                  </a:rPr>
                  <a:t>Conjunto de </a:t>
                </a:r>
                <a:r>
                  <a:rPr lang="es-CO" b="1" dirty="0">
                    <a:solidFill>
                      <a:srgbClr val="C00000"/>
                    </a:solidFill>
                  </a:rPr>
                  <a:t>Prueba</a:t>
                </a:r>
                <a:r>
                  <a:rPr lang="es-CO" b="1" dirty="0">
                    <a:solidFill>
                      <a:srgbClr val="FFC000"/>
                    </a:solidFill>
                  </a:rPr>
                  <a:t> </a:t>
                </a:r>
                <a:r>
                  <a:rPr lang="es-CO" b="1" dirty="0">
                    <a:solidFill>
                      <a:schemeClr val="tx1"/>
                    </a:solidFill>
                  </a:rPr>
                  <a:t>en 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269F244-E94C-448A-A182-AB695349D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660" y="3735619"/>
                <a:ext cx="1362699" cy="738664"/>
              </a:xfrm>
              <a:prstGeom prst="rect">
                <a:avLst/>
              </a:prstGeom>
              <a:blipFill>
                <a:blip r:embed="rId7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CF0B651-7AC0-40A5-B504-DB5668065CBA}"/>
              </a:ext>
            </a:extLst>
          </p:cNvPr>
          <p:cNvCxnSpPr>
            <a:cxnSpLocks/>
            <a:stCxn id="15" idx="1"/>
            <a:endCxn id="19" idx="3"/>
          </p:cNvCxnSpPr>
          <p:nvPr/>
        </p:nvCxnSpPr>
        <p:spPr>
          <a:xfrm flipH="1" flipV="1">
            <a:off x="3102272" y="2495850"/>
            <a:ext cx="750886" cy="5729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1AEDCF6-37C7-434E-B21D-FE40F48A6178}"/>
              </a:ext>
            </a:extLst>
          </p:cNvPr>
          <p:cNvCxnSpPr>
            <a:cxnSpLocks/>
            <a:stCxn id="16" idx="1"/>
            <a:endCxn id="20" idx="3"/>
          </p:cNvCxnSpPr>
          <p:nvPr/>
        </p:nvCxnSpPr>
        <p:spPr>
          <a:xfrm flipH="1">
            <a:off x="2948661" y="4120493"/>
            <a:ext cx="9044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1BAC2FB-3ED3-4AB9-8DAB-EDCD1D515C39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8910601" y="2384534"/>
            <a:ext cx="692196" cy="684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4761379-B56A-416C-A652-BAE826707EF4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8910599" y="4104951"/>
            <a:ext cx="813061" cy="174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7654F9AE-16E2-4002-A125-9C1B857AEB20}"/>
                  </a:ext>
                </a:extLst>
              </p:cNvPr>
              <p:cNvSpPr txBox="1"/>
              <p:nvPr/>
            </p:nvSpPr>
            <p:spPr>
              <a:xfrm>
                <a:off x="3897257" y="4751960"/>
                <a:ext cx="175566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𝐿𝑎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𝑝𝑟𝑜𝑝𝑜𝑟𝑐𝑖𝑜𝑛𝑒𝑠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𝑟𝑒𝑐𝑜𝑚𝑒𝑛𝑑𝑎𝑑𝑎𝑠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𝑒𝑛𝑡𝑟𝑒𝑛𝑎𝑚𝑖𝑒𝑛𝑡𝑜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𝑝𝑟𝑢𝑒𝑏𝑎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7654F9AE-16E2-4002-A125-9C1B857AE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57" y="4751960"/>
                <a:ext cx="1755668" cy="215444"/>
              </a:xfrm>
              <a:prstGeom prst="rect">
                <a:avLst/>
              </a:prstGeom>
              <a:blipFill>
                <a:blip r:embed="rId8"/>
                <a:stretch>
                  <a:fillRect l="-3472" r="-185764" b="-342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adroTexto 27">
            <a:extLst>
              <a:ext uri="{FF2B5EF4-FFF2-40B4-BE49-F238E27FC236}">
                <a16:creationId xmlns:a16="http://schemas.microsoft.com/office/drawing/2014/main" id="{EEE716F5-17E3-4098-8FD5-06A2EF01482B}"/>
              </a:ext>
            </a:extLst>
          </p:cNvPr>
          <p:cNvSpPr txBox="1"/>
          <p:nvPr/>
        </p:nvSpPr>
        <p:spPr>
          <a:xfrm>
            <a:off x="5514713" y="2864691"/>
            <a:ext cx="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F282A247-64D0-49D0-A07F-46A9C74B46F3}"/>
                  </a:ext>
                </a:extLst>
              </p:cNvPr>
              <p:cNvSpPr txBox="1"/>
              <p:nvPr/>
            </p:nvSpPr>
            <p:spPr>
              <a:xfrm>
                <a:off x="3288137" y="5247613"/>
                <a:ext cx="13016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%−</m:t>
                      </m:r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CO" sz="1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F282A247-64D0-49D0-A07F-46A9C74B4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37" y="5247613"/>
                <a:ext cx="1301638" cy="276999"/>
              </a:xfrm>
              <a:prstGeom prst="rect">
                <a:avLst/>
              </a:prstGeom>
              <a:blipFill>
                <a:blip r:embed="rId9"/>
                <a:stretch>
                  <a:fillRect l="-3738" r="-4206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73667EF-00A4-4590-82D7-2F5AAD85F8E3}"/>
                  </a:ext>
                </a:extLst>
              </p:cNvPr>
              <p:cNvSpPr txBox="1"/>
              <p:nvPr/>
            </p:nvSpPr>
            <p:spPr>
              <a:xfrm>
                <a:off x="5602199" y="5240726"/>
                <a:ext cx="13016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%−</m:t>
                      </m:r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CO" sz="1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73667EF-00A4-4590-82D7-2F5AAD85F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199" y="5240726"/>
                <a:ext cx="1301638" cy="276999"/>
              </a:xfrm>
              <a:prstGeom prst="rect">
                <a:avLst/>
              </a:prstGeom>
              <a:blipFill>
                <a:blip r:embed="rId10"/>
                <a:stretch>
                  <a:fillRect l="-4206" r="-3738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05E48871-5D41-4DA2-B197-4B3223002681}"/>
                  </a:ext>
                </a:extLst>
              </p:cNvPr>
              <p:cNvSpPr txBox="1"/>
              <p:nvPr/>
            </p:nvSpPr>
            <p:spPr>
              <a:xfrm>
                <a:off x="7783370" y="5232802"/>
                <a:ext cx="13016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%−</m:t>
                      </m:r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s-MX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CO" sz="1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05E48871-5D41-4DA2-B197-4B3223002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370" y="5232802"/>
                <a:ext cx="1301638" cy="276999"/>
              </a:xfrm>
              <a:prstGeom prst="rect">
                <a:avLst/>
              </a:prstGeom>
              <a:blipFill>
                <a:blip r:embed="rId11"/>
                <a:stretch>
                  <a:fillRect l="-4225" r="-4695" b="-1521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06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B78CA60-029A-4D1F-9ECC-7353E8C59722}"/>
              </a:ext>
            </a:extLst>
          </p:cNvPr>
          <p:cNvSpPr txBox="1"/>
          <p:nvPr/>
        </p:nvSpPr>
        <p:spPr>
          <a:xfrm>
            <a:off x="4123687" y="304641"/>
            <a:ext cx="394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Escalar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las variables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6A9B7F8-1C50-4D87-A848-0A3209C75ECC}"/>
              </a:ext>
            </a:extLst>
          </p:cNvPr>
          <p:cNvSpPr/>
          <p:nvPr/>
        </p:nvSpPr>
        <p:spPr>
          <a:xfrm>
            <a:off x="1261274" y="473919"/>
            <a:ext cx="457200" cy="461664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a 4">
                <a:extLst>
                  <a:ext uri="{FF2B5EF4-FFF2-40B4-BE49-F238E27FC236}">
                    <a16:creationId xmlns:a16="http://schemas.microsoft.com/office/drawing/2014/main" id="{B5B8776D-5C01-42BD-8264-1F77B5DBF7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832300"/>
                  </p:ext>
                </p:extLst>
              </p:nvPr>
            </p:nvGraphicFramePr>
            <p:xfrm>
              <a:off x="2649322" y="2480203"/>
              <a:ext cx="4484457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827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2845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28459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a 4">
                <a:extLst>
                  <a:ext uri="{FF2B5EF4-FFF2-40B4-BE49-F238E27FC236}">
                    <a16:creationId xmlns:a16="http://schemas.microsoft.com/office/drawing/2014/main" id="{B5B8776D-5C01-42BD-8264-1F77B5DBF7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832300"/>
                  </p:ext>
                </p:extLst>
              </p:nvPr>
            </p:nvGraphicFramePr>
            <p:xfrm>
              <a:off x="2649322" y="2480203"/>
              <a:ext cx="4484457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827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49827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20" t="-2000" r="-8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0" t="-2000" r="-7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20" t="-2000" r="-6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220" t="-2000" r="-50122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6173" t="-2000" r="-407407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0000" t="-2000" r="-302439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00" r="-202439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000" t="-2000" r="-2439" b="-6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80A859BF-AE6F-4EC3-BF7B-D4413957362D}"/>
              </a:ext>
            </a:extLst>
          </p:cNvPr>
          <p:cNvGrpSpPr/>
          <p:nvPr/>
        </p:nvGrpSpPr>
        <p:grpSpPr>
          <a:xfrm>
            <a:off x="2441432" y="1688887"/>
            <a:ext cx="4667242" cy="559039"/>
            <a:chOff x="1694889" y="1191790"/>
            <a:chExt cx="5677643" cy="730357"/>
          </a:xfrm>
        </p:grpSpPr>
        <p:sp>
          <p:nvSpPr>
            <p:cNvPr id="56" name="Cerrar llave 55">
              <a:extLst>
                <a:ext uri="{FF2B5EF4-FFF2-40B4-BE49-F238E27FC236}">
                  <a16:creationId xmlns:a16="http://schemas.microsoft.com/office/drawing/2014/main" id="{1E6329A3-8F29-4AF4-8867-D0AECF7BAD27}"/>
                </a:ext>
              </a:extLst>
            </p:cNvPr>
            <p:cNvSpPr/>
            <p:nvPr/>
          </p:nvSpPr>
          <p:spPr>
            <a:xfrm rot="16200000">
              <a:off x="4820476" y="-629908"/>
              <a:ext cx="255989" cy="4848122"/>
            </a:xfrm>
            <a:prstGeom prst="righ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rgbClr val="FFC000"/>
                </a:solidFill>
              </a:endParaRPr>
            </a:p>
          </p:txBody>
        </p:sp>
        <p:sp>
          <p:nvSpPr>
            <p:cNvPr id="57" name="Cerrar llave 56">
              <a:extLst>
                <a:ext uri="{FF2B5EF4-FFF2-40B4-BE49-F238E27FC236}">
                  <a16:creationId xmlns:a16="http://schemas.microsoft.com/office/drawing/2014/main" id="{74405FC5-CACF-4537-B4B0-C5DF3533936A}"/>
                </a:ext>
              </a:extLst>
            </p:cNvPr>
            <p:cNvSpPr/>
            <p:nvPr/>
          </p:nvSpPr>
          <p:spPr>
            <a:xfrm rot="16200000">
              <a:off x="2120273" y="1497016"/>
              <a:ext cx="201111" cy="607160"/>
            </a:xfrm>
            <a:prstGeom prst="righ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4A599C00-B6E2-4892-8939-0B1D240266B2}"/>
                </a:ext>
              </a:extLst>
            </p:cNvPr>
            <p:cNvSpPr txBox="1"/>
            <p:nvPr/>
          </p:nvSpPr>
          <p:spPr>
            <a:xfrm>
              <a:off x="1694889" y="1191791"/>
              <a:ext cx="1133522" cy="442304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800" b="1" dirty="0">
                  <a:solidFill>
                    <a:schemeClr val="tx1"/>
                  </a:solidFill>
                </a:rPr>
                <a:t>VARIABLE OBJETIVO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0DE5D40E-EFBA-49D8-B782-1E83FFA86D8E}"/>
                </a:ext>
              </a:extLst>
            </p:cNvPr>
            <p:cNvSpPr txBox="1"/>
            <p:nvPr/>
          </p:nvSpPr>
          <p:spPr>
            <a:xfrm>
              <a:off x="4258059" y="1191790"/>
              <a:ext cx="1380821" cy="482514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VARIABLES</a:t>
              </a:r>
            </a:p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PREDICTORAS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ángulo: esquinas redondeadas 60">
                <a:extLst>
                  <a:ext uri="{FF2B5EF4-FFF2-40B4-BE49-F238E27FC236}">
                    <a16:creationId xmlns:a16="http://schemas.microsoft.com/office/drawing/2014/main" id="{4E66F23B-A3DF-4753-BC88-E7D161B7999B}"/>
                  </a:ext>
                </a:extLst>
              </p:cNvPr>
              <p:cNvSpPr/>
              <p:nvPr/>
            </p:nvSpPr>
            <p:spPr>
              <a:xfrm>
                <a:off x="3220253" y="2818424"/>
                <a:ext cx="3888421" cy="1176945"/>
              </a:xfrm>
              <a:prstGeom prst="roundRect">
                <a:avLst/>
              </a:prstGeom>
              <a:solidFill>
                <a:srgbClr val="FFC000">
                  <a:alpha val="39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1" name="Rectángulo: esquinas redondeadas 60">
                <a:extLst>
                  <a:ext uri="{FF2B5EF4-FFF2-40B4-BE49-F238E27FC236}">
                    <a16:creationId xmlns:a16="http://schemas.microsoft.com/office/drawing/2014/main" id="{4E66F23B-A3DF-4753-BC88-E7D161B79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253" y="2818424"/>
                <a:ext cx="3888421" cy="11769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ángulo: esquinas redondeadas 61">
                <a:extLst>
                  <a:ext uri="{FF2B5EF4-FFF2-40B4-BE49-F238E27FC236}">
                    <a16:creationId xmlns:a16="http://schemas.microsoft.com/office/drawing/2014/main" id="{34CEE9C8-68D5-4D79-BBD1-12F97F59720D}"/>
                  </a:ext>
                </a:extLst>
              </p:cNvPr>
              <p:cNvSpPr/>
              <p:nvPr/>
            </p:nvSpPr>
            <p:spPr>
              <a:xfrm>
                <a:off x="3220253" y="4123143"/>
                <a:ext cx="3888421" cy="434976"/>
              </a:xfrm>
              <a:prstGeom prst="roundRect">
                <a:avLst/>
              </a:prstGeom>
              <a:solidFill>
                <a:schemeClr val="accent6">
                  <a:lumMod val="75000"/>
                  <a:alpha val="33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2" name="Rectángulo: esquinas redondeadas 61">
                <a:extLst>
                  <a:ext uri="{FF2B5EF4-FFF2-40B4-BE49-F238E27FC236}">
                    <a16:creationId xmlns:a16="http://schemas.microsoft.com/office/drawing/2014/main" id="{34CEE9C8-68D5-4D79-BBD1-12F97F597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253" y="4123143"/>
                <a:ext cx="3888421" cy="43497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FDEE49D9-03D5-45C5-B97E-C89DF34ECDED}"/>
              </a:ext>
            </a:extLst>
          </p:cNvPr>
          <p:cNvSpPr/>
          <p:nvPr/>
        </p:nvSpPr>
        <p:spPr>
          <a:xfrm>
            <a:off x="2775456" y="2839184"/>
            <a:ext cx="318664" cy="1176945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D426B87-59BF-4B18-88B1-7E04D1960921}"/>
              </a:ext>
            </a:extLst>
          </p:cNvPr>
          <p:cNvSpPr/>
          <p:nvPr/>
        </p:nvSpPr>
        <p:spPr>
          <a:xfrm>
            <a:off x="2775456" y="4123143"/>
            <a:ext cx="318664" cy="409756"/>
          </a:xfrm>
          <a:prstGeom prst="roundRect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EBB10FD-1ACB-4EF5-B0B6-9D1BBE9F5B82}"/>
              </a:ext>
            </a:extLst>
          </p:cNvPr>
          <p:cNvSpPr txBox="1"/>
          <p:nvPr/>
        </p:nvSpPr>
        <p:spPr>
          <a:xfrm>
            <a:off x="4437011" y="3072219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2FBD90AE-BAE3-4582-B7A1-E27C8CEA05DF}"/>
                  </a:ext>
                </a:extLst>
              </p:cNvPr>
              <p:cNvSpPr txBox="1"/>
              <p:nvPr/>
            </p:nvSpPr>
            <p:spPr>
              <a:xfrm>
                <a:off x="8295139" y="2997066"/>
                <a:ext cx="204452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s-MX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s-CO" sz="20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s-CO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s-CO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2FBD90AE-BAE3-4582-B7A1-E27C8CEA0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39" y="2997066"/>
                <a:ext cx="2044527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errar llave 66">
            <a:extLst>
              <a:ext uri="{FF2B5EF4-FFF2-40B4-BE49-F238E27FC236}">
                <a16:creationId xmlns:a16="http://schemas.microsoft.com/office/drawing/2014/main" id="{C3D2934C-1CB5-4011-B241-51B82E506342}"/>
              </a:ext>
            </a:extLst>
          </p:cNvPr>
          <p:cNvSpPr/>
          <p:nvPr/>
        </p:nvSpPr>
        <p:spPr>
          <a:xfrm>
            <a:off x="7217816" y="2854980"/>
            <a:ext cx="274510" cy="1075466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99230A17-C64F-4446-AD34-26781ED4F1ED}"/>
                  </a:ext>
                </a:extLst>
              </p:cNvPr>
              <p:cNvSpPr txBox="1"/>
              <p:nvPr/>
            </p:nvSpPr>
            <p:spPr>
              <a:xfrm>
                <a:off x="7488743" y="2821295"/>
                <a:ext cx="759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s-C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99230A17-C64F-4446-AD34-26781ED4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743" y="2821295"/>
                <a:ext cx="759864" cy="369332"/>
              </a:xfrm>
              <a:prstGeom prst="rect">
                <a:avLst/>
              </a:prstGeom>
              <a:blipFill>
                <a:blip r:embed="rId7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143708D6-35E3-43D0-9D61-52014912C826}"/>
                  </a:ext>
                </a:extLst>
              </p:cNvPr>
              <p:cNvSpPr txBox="1"/>
              <p:nvPr/>
            </p:nvSpPr>
            <p:spPr>
              <a:xfrm>
                <a:off x="7576363" y="3375870"/>
                <a:ext cx="6296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s-C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143708D6-35E3-43D0-9D61-52014912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363" y="3375870"/>
                <a:ext cx="62964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5999782C-A2A4-4624-98AA-90B9768D63FC}"/>
                  </a:ext>
                </a:extLst>
              </p:cNvPr>
              <p:cNvSpPr txBox="1"/>
              <p:nvPr/>
            </p:nvSpPr>
            <p:spPr>
              <a:xfrm>
                <a:off x="4142199" y="4858866"/>
                <a:ext cx="204452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  <m:r>
                            <a:rPr lang="es-MX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s-CO" sz="20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s-CO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s-CO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5999782C-A2A4-4624-98AA-90B9768D6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199" y="4858866"/>
                <a:ext cx="2044527" cy="576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F35300E0-087E-44D9-A516-F84F2B82C5F2}"/>
              </a:ext>
            </a:extLst>
          </p:cNvPr>
          <p:cNvCxnSpPr>
            <a:cxnSpLocks/>
            <a:stCxn id="69" idx="2"/>
          </p:cNvCxnSpPr>
          <p:nvPr/>
        </p:nvCxnSpPr>
        <p:spPr>
          <a:xfrm rot="5400000">
            <a:off x="6133510" y="3389280"/>
            <a:ext cx="1401757" cy="2113601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72A90351-707A-4648-8E45-00EB935DA32E}"/>
              </a:ext>
            </a:extLst>
          </p:cNvPr>
          <p:cNvSpPr txBox="1"/>
          <p:nvPr/>
        </p:nvSpPr>
        <p:spPr>
          <a:xfrm>
            <a:off x="2542285" y="4846080"/>
            <a:ext cx="1855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00" i="1" dirty="0">
                <a:solidFill>
                  <a:schemeClr val="tx1">
                    <a:lumMod val="95000"/>
                  </a:schemeClr>
                </a:solidFill>
              </a:rPr>
              <a:t>.</a:t>
            </a:r>
            <a:r>
              <a:rPr lang="es-CO" sz="1800" i="1" dirty="0" err="1">
                <a:solidFill>
                  <a:schemeClr val="tx1">
                    <a:lumMod val="95000"/>
                  </a:schemeClr>
                </a:solidFill>
              </a:rPr>
              <a:t>transform</a:t>
            </a:r>
            <a:endParaRPr lang="es-CO" sz="1800" i="1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903C1B91-4360-4037-BA70-3B7B888CDB49}"/>
              </a:ext>
            </a:extLst>
          </p:cNvPr>
          <p:cNvCxnSpPr>
            <a:cxnSpLocks/>
            <a:stCxn id="62" idx="2"/>
            <a:endCxn id="70" idx="0"/>
          </p:cNvCxnSpPr>
          <p:nvPr/>
        </p:nvCxnSpPr>
        <p:spPr>
          <a:xfrm flipH="1">
            <a:off x="5164463" y="4558119"/>
            <a:ext cx="1" cy="300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04610439-5E75-4718-B3E4-D0F9A2F4466F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5767627" y="3285158"/>
            <a:ext cx="2527512" cy="897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25D8D3E4-A218-4F4E-8F82-A8250EA9A844}"/>
              </a:ext>
            </a:extLst>
          </p:cNvPr>
          <p:cNvSpPr txBox="1"/>
          <p:nvPr/>
        </p:nvSpPr>
        <p:spPr>
          <a:xfrm>
            <a:off x="8340845" y="2295537"/>
            <a:ext cx="1855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00" i="1" dirty="0" err="1">
                <a:solidFill>
                  <a:schemeClr val="tx1">
                    <a:lumMod val="95000"/>
                  </a:schemeClr>
                </a:solidFill>
              </a:rPr>
              <a:t>fit.transform</a:t>
            </a:r>
            <a:endParaRPr lang="es-CO" sz="1800" i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15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B78CA60-029A-4D1F-9ECC-7353E8C59722}"/>
              </a:ext>
            </a:extLst>
          </p:cNvPr>
          <p:cNvSpPr txBox="1"/>
          <p:nvPr/>
        </p:nvSpPr>
        <p:spPr>
          <a:xfrm>
            <a:off x="4123687" y="304641"/>
            <a:ext cx="394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Selección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de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Modelos</a:t>
            </a:r>
            <a:endParaRPr lang="en-US" sz="20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6A9B7F8-1C50-4D87-A848-0A3209C75ECC}"/>
              </a:ext>
            </a:extLst>
          </p:cNvPr>
          <p:cNvSpPr/>
          <p:nvPr/>
        </p:nvSpPr>
        <p:spPr>
          <a:xfrm>
            <a:off x="1261274" y="473919"/>
            <a:ext cx="457200" cy="461664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3AE830F-875A-4A71-BE19-1725CEF584CA}"/>
              </a:ext>
            </a:extLst>
          </p:cNvPr>
          <p:cNvCxnSpPr>
            <a:cxnSpLocks/>
          </p:cNvCxnSpPr>
          <p:nvPr/>
        </p:nvCxnSpPr>
        <p:spPr>
          <a:xfrm>
            <a:off x="5884394" y="1828800"/>
            <a:ext cx="0" cy="36944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16969B0-2B1F-446B-948D-F77300529531}"/>
              </a:ext>
            </a:extLst>
          </p:cNvPr>
          <p:cNvSpPr/>
          <p:nvPr/>
        </p:nvSpPr>
        <p:spPr>
          <a:xfrm>
            <a:off x="2480386" y="1539758"/>
            <a:ext cx="1921668" cy="369332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Clasificación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7337E86-A482-4226-B5BA-77EE879C3810}"/>
              </a:ext>
            </a:extLst>
          </p:cNvPr>
          <p:cNvSpPr/>
          <p:nvPr/>
        </p:nvSpPr>
        <p:spPr>
          <a:xfrm>
            <a:off x="7275856" y="1539758"/>
            <a:ext cx="1921668" cy="369332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Regresión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ABBE70B-601C-4ADE-B5DF-F1CD1EDD9354}"/>
              </a:ext>
            </a:extLst>
          </p:cNvPr>
          <p:cNvSpPr txBox="1"/>
          <p:nvPr/>
        </p:nvSpPr>
        <p:spPr>
          <a:xfrm>
            <a:off x="1718474" y="2239229"/>
            <a:ext cx="3445491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K-Vecinos más cercanos (</a:t>
            </a:r>
            <a:r>
              <a:rPr lang="es-CO" dirty="0" err="1">
                <a:solidFill>
                  <a:schemeClr val="tx1"/>
                </a:solidFill>
              </a:rPr>
              <a:t>kNN</a:t>
            </a:r>
            <a:r>
              <a:rPr lang="es-CO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Regresión Logística</a:t>
            </a: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Árboles de Decisión  </a:t>
            </a:r>
            <a:r>
              <a:rPr lang="es-CO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es-CO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classifier</a:t>
            </a:r>
            <a:r>
              <a:rPr lang="es-CO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Random</a:t>
            </a:r>
            <a:r>
              <a:rPr lang="es-CO" dirty="0">
                <a:solidFill>
                  <a:schemeClr val="tx1"/>
                </a:solidFill>
              </a:rPr>
              <a:t> Forest</a:t>
            </a: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Naive</a:t>
            </a:r>
            <a:r>
              <a:rPr lang="es-CO" dirty="0">
                <a:solidFill>
                  <a:schemeClr val="tx1"/>
                </a:solidFill>
              </a:rPr>
              <a:t> Bayes</a:t>
            </a: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Support</a:t>
            </a:r>
            <a:r>
              <a:rPr lang="es-CO" dirty="0">
                <a:solidFill>
                  <a:schemeClr val="tx1"/>
                </a:solidFill>
              </a:rPr>
              <a:t> vector machine (SVC)</a:t>
            </a: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Gradient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Boosting</a:t>
            </a:r>
            <a:endParaRPr lang="es-CO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Multilayer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Perceptron</a:t>
            </a:r>
            <a:r>
              <a:rPr lang="es-CO" dirty="0">
                <a:solidFill>
                  <a:schemeClr val="tx1"/>
                </a:solidFill>
              </a:rPr>
              <a:t> (MLP)</a:t>
            </a: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Redes Neuronales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303924C-88C9-48BD-A681-75A2F1BE1AB5}"/>
              </a:ext>
            </a:extLst>
          </p:cNvPr>
          <p:cNvSpPr txBox="1"/>
          <p:nvPr/>
        </p:nvSpPr>
        <p:spPr>
          <a:xfrm>
            <a:off x="6770439" y="2400811"/>
            <a:ext cx="3445491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k-Vecinos más cercanos (</a:t>
            </a:r>
            <a:r>
              <a:rPr lang="es-CO" dirty="0" err="1">
                <a:solidFill>
                  <a:schemeClr val="tx1"/>
                </a:solidFill>
              </a:rPr>
              <a:t>kNN</a:t>
            </a:r>
            <a:r>
              <a:rPr lang="es-CO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Regresión Lineal (Simple-Múltiple)</a:t>
            </a:r>
          </a:p>
          <a:p>
            <a:pPr marL="342900" indent="-342900">
              <a:lnSpc>
                <a:spcPct val="150000"/>
              </a:lnSpc>
              <a:buClrTx/>
              <a:buFont typeface="Arial"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Árboles de Decisión </a:t>
            </a:r>
            <a:r>
              <a:rPr lang="es-CO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es-CO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regressor</a:t>
            </a:r>
            <a:r>
              <a:rPr lang="es-CO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es-CO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Random</a:t>
            </a:r>
            <a:r>
              <a:rPr lang="es-CO" dirty="0">
                <a:solidFill>
                  <a:schemeClr val="tx1"/>
                </a:solidFill>
              </a:rPr>
              <a:t> Forest</a:t>
            </a: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Support</a:t>
            </a:r>
            <a:r>
              <a:rPr lang="es-CO" dirty="0">
                <a:solidFill>
                  <a:schemeClr val="tx1"/>
                </a:solidFill>
              </a:rPr>
              <a:t> vector machine (SVR)</a:t>
            </a: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Gradient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Boosting</a:t>
            </a:r>
            <a:endParaRPr lang="es-CO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Tx/>
              <a:buFont typeface="Arial"/>
              <a:buAutoNum type="arabicPeriod"/>
            </a:pPr>
            <a:r>
              <a:rPr lang="es-CO" dirty="0" err="1">
                <a:solidFill>
                  <a:schemeClr val="tx1"/>
                </a:solidFill>
              </a:rPr>
              <a:t>Multilayer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Perceptron</a:t>
            </a:r>
            <a:r>
              <a:rPr lang="es-CO" dirty="0">
                <a:solidFill>
                  <a:schemeClr val="tx1"/>
                </a:solidFill>
              </a:rPr>
              <a:t> (MLP)</a:t>
            </a:r>
          </a:p>
          <a:p>
            <a:pPr marL="342900" indent="-342900">
              <a:lnSpc>
                <a:spcPct val="150000"/>
              </a:lnSpc>
              <a:buClrTx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Redes Neuronales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349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B78CA60-029A-4D1F-9ECC-7353E8C59722}"/>
              </a:ext>
            </a:extLst>
          </p:cNvPr>
          <p:cNvSpPr txBox="1"/>
          <p:nvPr/>
        </p:nvSpPr>
        <p:spPr>
          <a:xfrm>
            <a:off x="4123687" y="304641"/>
            <a:ext cx="483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Entrenar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el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modelo</a:t>
            </a:r>
            <a:endParaRPr lang="en-US" sz="20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6A9B7F8-1C50-4D87-A848-0A3209C75ECC}"/>
              </a:ext>
            </a:extLst>
          </p:cNvPr>
          <p:cNvSpPr/>
          <p:nvPr/>
        </p:nvSpPr>
        <p:spPr>
          <a:xfrm>
            <a:off x="1261274" y="473919"/>
            <a:ext cx="457200" cy="461664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4">
                <a:extLst>
                  <a:ext uri="{FF2B5EF4-FFF2-40B4-BE49-F238E27FC236}">
                    <a16:creationId xmlns:a16="http://schemas.microsoft.com/office/drawing/2014/main" id="{A54FD34C-ED00-4951-A181-71628EE32D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27024" y="1856616"/>
              <a:ext cx="5183577" cy="25496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595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642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MX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4">
                <a:extLst>
                  <a:ext uri="{FF2B5EF4-FFF2-40B4-BE49-F238E27FC236}">
                    <a16:creationId xmlns:a16="http://schemas.microsoft.com/office/drawing/2014/main" id="{A54FD34C-ED00-4951-A181-71628EE32D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27024" y="1856616"/>
              <a:ext cx="5183577" cy="25496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5953">
                      <a:extLst>
                        <a:ext uri="{9D8B030D-6E8A-4147-A177-3AD203B41FA5}">
                          <a16:colId xmlns:a16="http://schemas.microsoft.com/office/drawing/2014/main" val="3460240001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108427217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641475014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919305643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2045280664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1255242899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2999670541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4046967203"/>
                        </a:ext>
                      </a:extLst>
                    </a:gridCol>
                    <a:gridCol w="575953">
                      <a:extLst>
                        <a:ext uri="{9D8B030D-6E8A-4147-A177-3AD203B41FA5}">
                          <a16:colId xmlns:a16="http://schemas.microsoft.com/office/drawing/2014/main" val="960560282"/>
                        </a:ext>
                      </a:extLst>
                    </a:gridCol>
                  </a:tblGrid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53" t="-1667" r="-797895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128" t="-1667" r="-706383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667" r="-598947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191" t="-1667" r="-505319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8947" t="-1667" r="-400000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4255" t="-1667" r="-304255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7895" t="-1667" r="-201053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96842" t="-1667" r="-2105" b="-6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25846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2763235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5030997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505368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533006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514861"/>
                      </a:ext>
                    </a:extLst>
                  </a:tr>
                  <a:tr h="36423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375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603B555F-4AD5-481F-B608-D3FC0C5C32B0}"/>
              </a:ext>
            </a:extLst>
          </p:cNvPr>
          <p:cNvGrpSpPr/>
          <p:nvPr/>
        </p:nvGrpSpPr>
        <p:grpSpPr>
          <a:xfrm>
            <a:off x="3521797" y="975125"/>
            <a:ext cx="5388802" cy="776722"/>
            <a:chOff x="1654068" y="1282380"/>
            <a:chExt cx="5718464" cy="639767"/>
          </a:xfrm>
        </p:grpSpPr>
        <p:sp>
          <p:nvSpPr>
            <p:cNvPr id="8" name="Cerrar llave 7">
              <a:extLst>
                <a:ext uri="{FF2B5EF4-FFF2-40B4-BE49-F238E27FC236}">
                  <a16:creationId xmlns:a16="http://schemas.microsoft.com/office/drawing/2014/main" id="{BAF8AECB-BF43-4BDD-A198-FFF8F29229A6}"/>
                </a:ext>
              </a:extLst>
            </p:cNvPr>
            <p:cNvSpPr/>
            <p:nvPr/>
          </p:nvSpPr>
          <p:spPr>
            <a:xfrm rot="16200000">
              <a:off x="4820476" y="-629908"/>
              <a:ext cx="255989" cy="4848122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rgbClr val="FFC000"/>
                </a:solidFill>
              </a:endParaRP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5BE9F7A1-2592-49DE-B656-56FE072B9EEE}"/>
                </a:ext>
              </a:extLst>
            </p:cNvPr>
            <p:cNvSpPr/>
            <p:nvPr/>
          </p:nvSpPr>
          <p:spPr>
            <a:xfrm rot="16200000">
              <a:off x="2120273" y="1497016"/>
              <a:ext cx="201111" cy="607160"/>
            </a:xfrm>
            <a:prstGeom prst="rightBrac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4E56122-0A69-4068-8ED0-18BA64C9F4D2}"/>
                </a:ext>
              </a:extLst>
            </p:cNvPr>
            <p:cNvSpPr txBox="1"/>
            <p:nvPr/>
          </p:nvSpPr>
          <p:spPr>
            <a:xfrm>
              <a:off x="1654068" y="1366939"/>
              <a:ext cx="1133522" cy="442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800" b="1" dirty="0">
                  <a:solidFill>
                    <a:schemeClr val="tx1"/>
                  </a:solidFill>
                </a:rPr>
                <a:t>VARIABLE OBJETIVO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7A389A9-BA91-4608-9BB7-1E1ACA80C40F}"/>
                </a:ext>
              </a:extLst>
            </p:cNvPr>
            <p:cNvSpPr txBox="1"/>
            <p:nvPr/>
          </p:nvSpPr>
          <p:spPr>
            <a:xfrm>
              <a:off x="4251199" y="1282380"/>
              <a:ext cx="1380821" cy="48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VARIABLES</a:t>
              </a:r>
            </a:p>
            <a:p>
              <a:pPr algn="ctr"/>
              <a:r>
                <a:rPr lang="es-CO" sz="900" b="1" dirty="0">
                  <a:solidFill>
                    <a:schemeClr val="tx1"/>
                  </a:solidFill>
                </a:rPr>
                <a:t>PREDICTORAS</a:t>
              </a:r>
            </a:p>
          </p:txBody>
        </p:sp>
      </p:grp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AF70793-26E1-47CB-972D-A96A973D2DC3}"/>
              </a:ext>
            </a:extLst>
          </p:cNvPr>
          <p:cNvSpPr/>
          <p:nvPr/>
        </p:nvSpPr>
        <p:spPr>
          <a:xfrm>
            <a:off x="4297955" y="2328990"/>
            <a:ext cx="4612646" cy="1479611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99646E5-EC69-4901-9754-8ED88670CCB1}"/>
              </a:ext>
            </a:extLst>
          </p:cNvPr>
          <p:cNvSpPr/>
          <p:nvPr/>
        </p:nvSpPr>
        <p:spPr>
          <a:xfrm>
            <a:off x="4329033" y="3904931"/>
            <a:ext cx="4581566" cy="434976"/>
          </a:xfrm>
          <a:prstGeom prst="roundRect">
            <a:avLst/>
          </a:prstGeom>
          <a:solidFill>
            <a:schemeClr val="accent6">
              <a:lumMod val="75000"/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9D3B348-F17A-4D8D-BFC4-258D0D004B9E}"/>
              </a:ext>
            </a:extLst>
          </p:cNvPr>
          <p:cNvSpPr/>
          <p:nvPr/>
        </p:nvSpPr>
        <p:spPr>
          <a:xfrm>
            <a:off x="3853158" y="2328990"/>
            <a:ext cx="318664" cy="1479611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CF85E43-C521-4861-8321-563438B9079E}"/>
              </a:ext>
            </a:extLst>
          </p:cNvPr>
          <p:cNvSpPr/>
          <p:nvPr/>
        </p:nvSpPr>
        <p:spPr>
          <a:xfrm>
            <a:off x="3853158" y="3915615"/>
            <a:ext cx="318664" cy="409756"/>
          </a:xfrm>
          <a:prstGeom prst="roundRect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0B8EAD8-8214-4034-A13F-A32F192C2013}"/>
              </a:ext>
            </a:extLst>
          </p:cNvPr>
          <p:cNvSpPr txBox="1"/>
          <p:nvPr/>
        </p:nvSpPr>
        <p:spPr>
          <a:xfrm>
            <a:off x="5534426" y="2958404"/>
            <a:ext cx="218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/>
              <a:t>SELECCIÓN ALEATORIA</a:t>
            </a:r>
            <a:endParaRPr lang="es-CO" sz="105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526BFCC-98BB-4AD0-83D0-E5C21F60DDF6}"/>
              </a:ext>
            </a:extLst>
          </p:cNvPr>
          <p:cNvSpPr txBox="1"/>
          <p:nvPr/>
        </p:nvSpPr>
        <p:spPr>
          <a:xfrm>
            <a:off x="5514032" y="4007202"/>
            <a:ext cx="218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/>
              <a:t>SELECCIÓN ALEATORIA</a:t>
            </a:r>
            <a:endParaRPr lang="es-CO" sz="10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1EA17A5-A347-425D-8511-1B1668E3B5AA}"/>
                  </a:ext>
                </a:extLst>
              </p:cNvPr>
              <p:cNvSpPr txBox="1"/>
              <p:nvPr/>
            </p:nvSpPr>
            <p:spPr>
              <a:xfrm>
                <a:off x="1355685" y="1560931"/>
                <a:ext cx="168172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 dirty="0">
                    <a:solidFill>
                      <a:schemeClr val="tx1"/>
                    </a:solidFill>
                  </a:rPr>
                  <a:t>Conjunto de</a:t>
                </a:r>
                <a:r>
                  <a:rPr lang="es-CO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s-CO" b="1" dirty="0">
                    <a:solidFill>
                      <a:srgbClr val="C00000"/>
                    </a:solidFill>
                  </a:rPr>
                  <a:t>entrenamiento</a:t>
                </a:r>
                <a:r>
                  <a:rPr lang="es-CO" b="1" dirty="0"/>
                  <a:t> </a:t>
                </a:r>
                <a:r>
                  <a:rPr lang="es-CO" b="1" dirty="0">
                    <a:solidFill>
                      <a:schemeClr val="tx1"/>
                    </a:solidFill>
                  </a:rPr>
                  <a:t>en 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𝒕𝒓𝒂𝒊𝒏</m:t>
                          </m:r>
                        </m:sub>
                      </m:sSub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1EA17A5-A347-425D-8511-1B1668E3B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5" y="1560931"/>
                <a:ext cx="1681722" cy="954107"/>
              </a:xfrm>
              <a:prstGeom prst="rect">
                <a:avLst/>
              </a:prstGeom>
              <a:blipFill>
                <a:blip r:embed="rId4"/>
                <a:stretch>
                  <a:fillRect l="-362" t="-1274" r="-326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3FE5E25-F3DD-4B5D-BDA1-53A063E23344}"/>
                  </a:ext>
                </a:extLst>
              </p:cNvPr>
              <p:cNvSpPr txBox="1"/>
              <p:nvPr/>
            </p:nvSpPr>
            <p:spPr>
              <a:xfrm>
                <a:off x="1355685" y="3337556"/>
                <a:ext cx="1445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 dirty="0">
                    <a:solidFill>
                      <a:schemeClr val="tx1"/>
                    </a:solidFill>
                  </a:rPr>
                  <a:t>Conjunto de </a:t>
                </a:r>
                <a:r>
                  <a:rPr lang="es-CO" b="1" dirty="0">
                    <a:solidFill>
                      <a:srgbClr val="C00000"/>
                    </a:solidFill>
                  </a:rPr>
                  <a:t>Prueba</a:t>
                </a:r>
                <a:r>
                  <a:rPr lang="es-CO" b="1" dirty="0"/>
                  <a:t> </a:t>
                </a:r>
                <a:r>
                  <a:rPr lang="es-CO" b="1" dirty="0">
                    <a:solidFill>
                      <a:schemeClr val="tx1"/>
                    </a:solidFill>
                  </a:rPr>
                  <a:t>en 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3FE5E25-F3DD-4B5D-BDA1-53A063E2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5" y="3337556"/>
                <a:ext cx="1445200" cy="738664"/>
              </a:xfrm>
              <a:prstGeom prst="rect">
                <a:avLst/>
              </a:prstGeom>
              <a:blipFill>
                <a:blip r:embed="rId5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A78DAFB-4465-4B03-B311-40179A666AB7}"/>
                  </a:ext>
                </a:extLst>
              </p:cNvPr>
              <p:cNvSpPr txBox="1"/>
              <p:nvPr/>
            </p:nvSpPr>
            <p:spPr>
              <a:xfrm>
                <a:off x="9602797" y="1497239"/>
                <a:ext cx="160442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 dirty="0">
                    <a:solidFill>
                      <a:schemeClr val="tx1"/>
                    </a:solidFill>
                  </a:rPr>
                  <a:t>Conjunto de </a:t>
                </a:r>
                <a:r>
                  <a:rPr lang="es-CO" b="1" dirty="0">
                    <a:solidFill>
                      <a:srgbClr val="C00000"/>
                    </a:solidFill>
                  </a:rPr>
                  <a:t>entrenamiento</a:t>
                </a:r>
                <a:r>
                  <a:rPr lang="es-CO" b="1" dirty="0"/>
                  <a:t> </a:t>
                </a:r>
                <a:r>
                  <a:rPr lang="es-CO" b="1" dirty="0">
                    <a:solidFill>
                      <a:schemeClr val="tx1"/>
                    </a:solidFill>
                  </a:rPr>
                  <a:t>en 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𝒕𝒓𝒂𝒊𝒏</m:t>
                          </m:r>
                        </m:sub>
                      </m:sSub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A78DAFB-4465-4B03-B311-40179A66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797" y="1497239"/>
                <a:ext cx="1604426" cy="954107"/>
              </a:xfrm>
              <a:prstGeom prst="rect">
                <a:avLst/>
              </a:prstGeom>
              <a:blipFill>
                <a:blip r:embed="rId6"/>
                <a:stretch>
                  <a:fillRect t="-128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269F244-E94C-448A-A182-AB695349DB9A}"/>
                  </a:ext>
                </a:extLst>
              </p:cNvPr>
              <p:cNvSpPr txBox="1"/>
              <p:nvPr/>
            </p:nvSpPr>
            <p:spPr>
              <a:xfrm>
                <a:off x="9836740" y="3337556"/>
                <a:ext cx="136269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 dirty="0">
                    <a:solidFill>
                      <a:schemeClr val="tx1"/>
                    </a:solidFill>
                  </a:rPr>
                  <a:t>Conjunto de </a:t>
                </a:r>
                <a:r>
                  <a:rPr lang="es-CO" b="1" dirty="0">
                    <a:solidFill>
                      <a:srgbClr val="C00000"/>
                    </a:solidFill>
                  </a:rPr>
                  <a:t>Prueba</a:t>
                </a:r>
                <a:r>
                  <a:rPr lang="es-CO" b="1" dirty="0">
                    <a:solidFill>
                      <a:srgbClr val="FFC000"/>
                    </a:solidFill>
                  </a:rPr>
                  <a:t> </a:t>
                </a:r>
                <a:r>
                  <a:rPr lang="es-CO" b="1" dirty="0">
                    <a:solidFill>
                      <a:schemeClr val="tx1"/>
                    </a:solidFill>
                  </a:rPr>
                  <a:t>en 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269F244-E94C-448A-A182-AB695349D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740" y="3337556"/>
                <a:ext cx="1362699" cy="738664"/>
              </a:xfrm>
              <a:prstGeom prst="rect">
                <a:avLst/>
              </a:prstGeom>
              <a:blipFill>
                <a:blip r:embed="rId7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CF0B651-7AC0-40A5-B504-DB5668065CBA}"/>
              </a:ext>
            </a:extLst>
          </p:cNvPr>
          <p:cNvCxnSpPr>
            <a:cxnSpLocks/>
            <a:stCxn id="15" idx="1"/>
            <a:endCxn id="19" idx="3"/>
          </p:cNvCxnSpPr>
          <p:nvPr/>
        </p:nvCxnSpPr>
        <p:spPr>
          <a:xfrm flipH="1" flipV="1">
            <a:off x="3037407" y="2037985"/>
            <a:ext cx="815751" cy="10308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1AEDCF6-37C7-434E-B21D-FE40F48A6178}"/>
              </a:ext>
            </a:extLst>
          </p:cNvPr>
          <p:cNvCxnSpPr>
            <a:cxnSpLocks/>
            <a:stCxn id="16" idx="1"/>
            <a:endCxn id="20" idx="3"/>
          </p:cNvCxnSpPr>
          <p:nvPr/>
        </p:nvCxnSpPr>
        <p:spPr>
          <a:xfrm flipH="1" flipV="1">
            <a:off x="2800885" y="3706888"/>
            <a:ext cx="1052273" cy="4136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1BAC2FB-3ED3-4AB9-8DAB-EDCD1D515C39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8910601" y="1974293"/>
            <a:ext cx="692196" cy="1094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4761379-B56A-416C-A652-BAE826707EF4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8910599" y="3706888"/>
            <a:ext cx="926141" cy="41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EE716F5-17E3-4098-8FD5-06A2EF01482B}"/>
              </a:ext>
            </a:extLst>
          </p:cNvPr>
          <p:cNvSpPr txBox="1"/>
          <p:nvPr/>
        </p:nvSpPr>
        <p:spPr>
          <a:xfrm>
            <a:off x="5514713" y="2864691"/>
            <a:ext cx="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s-CO" dirty="0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8FCD403A-C8FA-4146-937F-F6D5E117EE62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2247438" y="3081446"/>
            <a:ext cx="4054126" cy="165118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56E34CC8-B8F6-4F1C-AF99-2C93A975AF95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2247438" y="2976674"/>
            <a:ext cx="1895174" cy="175595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: esquinas redondeadas 33">
                <a:extLst>
                  <a:ext uri="{FF2B5EF4-FFF2-40B4-BE49-F238E27FC236}">
                    <a16:creationId xmlns:a16="http://schemas.microsoft.com/office/drawing/2014/main" id="{D7C9291E-6680-4911-B2DE-1AF1AB58F222}"/>
                  </a:ext>
                </a:extLst>
              </p:cNvPr>
              <p:cNvSpPr/>
              <p:nvPr/>
            </p:nvSpPr>
            <p:spPr>
              <a:xfrm>
                <a:off x="1368207" y="5468665"/>
                <a:ext cx="1854753" cy="405300"/>
              </a:xfrm>
              <a:prstGeom prst="round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𝑀𝑜𝑑𝑒𝑙𝑜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ángulo: esquinas redondeadas 33">
                <a:extLst>
                  <a:ext uri="{FF2B5EF4-FFF2-40B4-BE49-F238E27FC236}">
                    <a16:creationId xmlns:a16="http://schemas.microsoft.com/office/drawing/2014/main" id="{D7C9291E-6680-4911-B2DE-1AF1AB58F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07" y="5468665"/>
                <a:ext cx="1854753" cy="40530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727AF689-94DD-41DD-A199-33DD39A1FF85}"/>
                  </a:ext>
                </a:extLst>
              </p:cNvPr>
              <p:cNvSpPr/>
              <p:nvPr/>
            </p:nvSpPr>
            <p:spPr>
              <a:xfrm>
                <a:off x="6616077" y="4802341"/>
                <a:ext cx="2343195" cy="542869"/>
              </a:xfrm>
              <a:prstGeom prst="round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200" dirty="0">
                    <a:solidFill>
                      <a:schemeClr val="bg1"/>
                    </a:solidFill>
                  </a:rPr>
                  <a:t>Tomamos el modelo entrenado y lo evaluamos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s-CO" sz="1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727AF689-94DD-41DD-A199-33DD39A1F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077" y="4802341"/>
                <a:ext cx="2343195" cy="54286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ángulo: esquinas redondeadas 35">
                <a:extLst>
                  <a:ext uri="{FF2B5EF4-FFF2-40B4-BE49-F238E27FC236}">
                    <a16:creationId xmlns:a16="http://schemas.microsoft.com/office/drawing/2014/main" id="{871A4574-6350-4D77-987B-3B0365DEC419}"/>
                  </a:ext>
                </a:extLst>
              </p:cNvPr>
              <p:cNvSpPr/>
              <p:nvPr/>
            </p:nvSpPr>
            <p:spPr>
              <a:xfrm>
                <a:off x="6340430" y="5620210"/>
                <a:ext cx="3033239" cy="405300"/>
              </a:xfrm>
              <a:prstGeom prst="round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𝑀𝑜𝑑𝑒𝑙𝑜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𝑒𝑛𝑡𝑟𝑒𝑛𝑎𝑑𝑜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ángulo: esquinas redondeadas 35">
                <a:extLst>
                  <a:ext uri="{FF2B5EF4-FFF2-40B4-BE49-F238E27FC236}">
                    <a16:creationId xmlns:a16="http://schemas.microsoft.com/office/drawing/2014/main" id="{871A4574-6350-4D77-987B-3B0365DEC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430" y="5620210"/>
                <a:ext cx="3033239" cy="4053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96B76A5B-A4A2-4BC6-A7F8-AD87B9F13582}"/>
              </a:ext>
            </a:extLst>
          </p:cNvPr>
          <p:cNvSpPr/>
          <p:nvPr/>
        </p:nvSpPr>
        <p:spPr>
          <a:xfrm>
            <a:off x="4449810" y="5163662"/>
            <a:ext cx="351300" cy="363095"/>
          </a:xfrm>
          <a:prstGeom prst="rightArrow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6E32B1FB-DAA6-449B-99FC-0D4B168B30A5}"/>
              </a:ext>
            </a:extLst>
          </p:cNvPr>
          <p:cNvSpPr/>
          <p:nvPr/>
        </p:nvSpPr>
        <p:spPr>
          <a:xfrm>
            <a:off x="1368207" y="4732626"/>
            <a:ext cx="1758461" cy="542869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Entrenamos el Modelo con estos conjuntos</a:t>
            </a:r>
          </a:p>
        </p:txBody>
      </p:sp>
    </p:spTree>
    <p:extLst>
      <p:ext uri="{BB962C8B-B14F-4D97-AF65-F5344CB8AC3E}">
        <p14:creationId xmlns:p14="http://schemas.microsoft.com/office/powerpoint/2010/main" val="3875448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B78CA60-029A-4D1F-9ECC-7353E8C59722}"/>
              </a:ext>
            </a:extLst>
          </p:cNvPr>
          <p:cNvSpPr txBox="1"/>
          <p:nvPr/>
        </p:nvSpPr>
        <p:spPr>
          <a:xfrm>
            <a:off x="4123687" y="304641"/>
            <a:ext cx="394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Evaluación</a:t>
            </a:r>
            <a:r>
              <a:rPr lang="en-US" sz="2000" b="1" dirty="0">
                <a:solidFill>
                  <a:schemeClr val="accent2"/>
                </a:solidFill>
                <a:cs typeface="Aharoni" panose="02010803020104030203" pitchFamily="2" charset="-79"/>
              </a:rPr>
              <a:t> del </a:t>
            </a:r>
            <a:r>
              <a:rPr lang="en-US" sz="2000" b="1" dirty="0" err="1">
                <a:solidFill>
                  <a:schemeClr val="accent2"/>
                </a:solidFill>
                <a:cs typeface="Aharoni" panose="02010803020104030203" pitchFamily="2" charset="-79"/>
              </a:rPr>
              <a:t>Modelo</a:t>
            </a:r>
            <a:endParaRPr lang="en-US" sz="20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6A9B7F8-1C50-4D87-A848-0A3209C75ECC}"/>
              </a:ext>
            </a:extLst>
          </p:cNvPr>
          <p:cNvSpPr/>
          <p:nvPr/>
        </p:nvSpPr>
        <p:spPr>
          <a:xfrm>
            <a:off x="1261274" y="473919"/>
            <a:ext cx="457200" cy="461664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E69D872C-31CB-4211-A21B-CA8F51AFB3B3}"/>
                  </a:ext>
                </a:extLst>
              </p:cNvPr>
              <p:cNvSpPr/>
              <p:nvPr/>
            </p:nvSpPr>
            <p:spPr>
              <a:xfrm>
                <a:off x="2901354" y="1228613"/>
                <a:ext cx="1758461" cy="542869"/>
              </a:xfrm>
              <a:prstGeom prst="round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200" dirty="0">
                    <a:solidFill>
                      <a:schemeClr val="bg1"/>
                    </a:solidFill>
                  </a:rPr>
                  <a:t>Tomamos el modelo y lo evaluamos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s-CO" sz="1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E69D872C-31CB-4211-A21B-CA8F51AFB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354" y="1228613"/>
                <a:ext cx="1758461" cy="5428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C051377B-FA78-4080-ABBE-14C8269E272D}"/>
                  </a:ext>
                </a:extLst>
              </p:cNvPr>
              <p:cNvSpPr/>
              <p:nvPr/>
            </p:nvSpPr>
            <p:spPr>
              <a:xfrm>
                <a:off x="2291169" y="2111926"/>
                <a:ext cx="3085550" cy="405300"/>
              </a:xfrm>
              <a:prstGeom prst="round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𝑀𝑜𝑑𝑒𝑙𝑜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𝑒𝑛𝑡𝑟𝑒𝑛𝑎𝑑𝑜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C051377B-FA78-4080-ABBE-14C8269E2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69" y="2111926"/>
                <a:ext cx="3085550" cy="4053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712A899-108D-46E6-9F9B-37D9C2055CEA}"/>
              </a:ext>
            </a:extLst>
          </p:cNvPr>
          <p:cNvSpPr/>
          <p:nvPr/>
        </p:nvSpPr>
        <p:spPr>
          <a:xfrm>
            <a:off x="6411369" y="1434392"/>
            <a:ext cx="351300" cy="363095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3B60A14F-AB0C-4528-9590-7E1C5A50C787}"/>
                  </a:ext>
                </a:extLst>
              </p:cNvPr>
              <p:cNvSpPr/>
              <p:nvPr/>
            </p:nvSpPr>
            <p:spPr>
              <a:xfrm>
                <a:off x="7287712" y="1272354"/>
                <a:ext cx="2352682" cy="914043"/>
              </a:xfrm>
              <a:prstGeom prst="round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>
                    <a:solidFill>
                      <a:schemeClr val="bg1"/>
                    </a:solidFill>
                  </a:rPr>
                  <a:t>Vamos a comparar los valores que nos da el modelo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s-MX" sz="1200" dirty="0">
                    <a:solidFill>
                      <a:schemeClr val="bg1"/>
                    </a:solidFill>
                  </a:rPr>
                  <a:t> y los valores reales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s-MX" sz="1200" dirty="0">
                    <a:solidFill>
                      <a:schemeClr val="bg1"/>
                    </a:solidFill>
                  </a:rPr>
                  <a:t> </a:t>
                </a:r>
                <a:endParaRPr lang="es-CO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3B60A14F-AB0C-4528-9590-7E1C5A50C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712" y="1272354"/>
                <a:ext cx="2352682" cy="91404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F86E5C7-01B3-4CDF-8433-993C85571C37}"/>
              </a:ext>
            </a:extLst>
          </p:cNvPr>
          <p:cNvCxnSpPr>
            <a:cxnSpLocks/>
          </p:cNvCxnSpPr>
          <p:nvPr/>
        </p:nvCxnSpPr>
        <p:spPr>
          <a:xfrm>
            <a:off x="5896870" y="3117966"/>
            <a:ext cx="26514" cy="27841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35B9F9B-2061-4461-AE19-54E4CDA7FCC2}"/>
              </a:ext>
            </a:extLst>
          </p:cNvPr>
          <p:cNvSpPr/>
          <p:nvPr/>
        </p:nvSpPr>
        <p:spPr>
          <a:xfrm>
            <a:off x="2655020" y="3117966"/>
            <a:ext cx="1921668" cy="369332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Clasificación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5FA9310-E542-45FD-A01C-76765CD3777D}"/>
              </a:ext>
            </a:extLst>
          </p:cNvPr>
          <p:cNvSpPr/>
          <p:nvPr/>
        </p:nvSpPr>
        <p:spPr>
          <a:xfrm>
            <a:off x="7387998" y="3080450"/>
            <a:ext cx="1921668" cy="369332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Regresión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EDC9D2E-A9DC-4305-802E-9DE9C653A246}"/>
              </a:ext>
            </a:extLst>
          </p:cNvPr>
          <p:cNvCxnSpPr>
            <a:cxnSpLocks/>
          </p:cNvCxnSpPr>
          <p:nvPr/>
        </p:nvCxnSpPr>
        <p:spPr>
          <a:xfrm flipV="1">
            <a:off x="1489874" y="2721673"/>
            <a:ext cx="8572371" cy="532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04B6F09-FD17-41C3-87E7-C7C57B785287}"/>
              </a:ext>
            </a:extLst>
          </p:cNvPr>
          <p:cNvSpPr txBox="1"/>
          <p:nvPr/>
        </p:nvSpPr>
        <p:spPr>
          <a:xfrm>
            <a:off x="1261274" y="4282595"/>
            <a:ext cx="1952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Matriz de Confusión</a:t>
            </a:r>
          </a:p>
          <a:p>
            <a:pPr algn="ctr"/>
            <a:r>
              <a:rPr lang="es-CO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lang="es-CO" dirty="0">
                <a:solidFill>
                  <a:schemeClr val="tx1"/>
                </a:solidFill>
              </a:rPr>
              <a:t>Métricas</a:t>
            </a:r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C44DEB7D-96EA-4C96-8CF4-D53EE80D7D27}"/>
              </a:ext>
            </a:extLst>
          </p:cNvPr>
          <p:cNvSpPr/>
          <p:nvPr/>
        </p:nvSpPr>
        <p:spPr>
          <a:xfrm>
            <a:off x="3282591" y="4006187"/>
            <a:ext cx="121111" cy="129148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C99E8F4-4421-4006-B931-0F36806CAF97}"/>
              </a:ext>
            </a:extLst>
          </p:cNvPr>
          <p:cNvSpPr txBox="1"/>
          <p:nvPr/>
        </p:nvSpPr>
        <p:spPr>
          <a:xfrm>
            <a:off x="3541729" y="4128116"/>
            <a:ext cx="17931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tx1"/>
                </a:solidFill>
              </a:rPr>
              <a:t>Accuracy</a:t>
            </a:r>
            <a:endParaRPr lang="es-CO" dirty="0">
              <a:solidFill>
                <a:schemeClr val="tx1"/>
              </a:solidFill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tx1"/>
                </a:solidFill>
              </a:rPr>
              <a:t>Recall</a:t>
            </a:r>
            <a:endParaRPr lang="es-CO" dirty="0">
              <a:solidFill>
                <a:schemeClr val="tx1"/>
              </a:solidFill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tx1"/>
                </a:solidFill>
              </a:rPr>
              <a:t>Specificy</a:t>
            </a:r>
            <a:endParaRPr lang="es-CO" dirty="0">
              <a:solidFill>
                <a:schemeClr val="tx1"/>
              </a:solidFill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tx1"/>
                </a:solidFill>
              </a:rPr>
              <a:t>Precision</a:t>
            </a:r>
            <a:endParaRPr lang="es-CO" dirty="0">
              <a:solidFill>
                <a:schemeClr val="tx1"/>
              </a:solidFill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</a:rPr>
              <a:t>F1-Score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8197F6E-F1FE-42A0-A352-C06D5A033CA2}"/>
              </a:ext>
            </a:extLst>
          </p:cNvPr>
          <p:cNvSpPr txBox="1"/>
          <p:nvPr/>
        </p:nvSpPr>
        <p:spPr>
          <a:xfrm>
            <a:off x="5944854" y="4344150"/>
            <a:ext cx="1284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Métricas</a:t>
            </a:r>
          </a:p>
        </p:txBody>
      </p:sp>
      <p:sp>
        <p:nvSpPr>
          <p:cNvPr id="19" name="Abrir llave 18">
            <a:extLst>
              <a:ext uri="{FF2B5EF4-FFF2-40B4-BE49-F238E27FC236}">
                <a16:creationId xmlns:a16="http://schemas.microsoft.com/office/drawing/2014/main" id="{1E7FD5C5-B4E6-469A-B8C6-9065D20A9678}"/>
              </a:ext>
            </a:extLst>
          </p:cNvPr>
          <p:cNvSpPr/>
          <p:nvPr/>
        </p:nvSpPr>
        <p:spPr>
          <a:xfrm>
            <a:off x="7129544" y="3883033"/>
            <a:ext cx="121111" cy="129148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53FE916-08E0-4D41-A754-97FD435B24C6}"/>
                  </a:ext>
                </a:extLst>
              </p:cNvPr>
              <p:cNvSpPr txBox="1"/>
              <p:nvPr/>
            </p:nvSpPr>
            <p:spPr>
              <a:xfrm>
                <a:off x="7507458" y="3968090"/>
                <a:ext cx="227818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FFC000"/>
                  </a:buClr>
                  <a:buFont typeface="Arial" panose="020B0604020202020204" pitchFamily="34" charset="0"/>
                  <a:buChar char="•"/>
                </a:pPr>
                <a:r>
                  <a:rPr lang="es-CO" dirty="0">
                    <a:solidFill>
                      <a:schemeClr val="tx1"/>
                    </a:solidFill>
                  </a:rPr>
                  <a:t>Mse (error cuadrático medio)</a:t>
                </a:r>
              </a:p>
              <a:p>
                <a:pPr marL="285750" indent="-285750">
                  <a:buClr>
                    <a:srgbClr val="FFC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MX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dirty="0">
                    <a:solidFill>
                      <a:schemeClr val="tx1"/>
                    </a:solidFill>
                  </a:rPr>
                  <a:t> coeficiente de determinación</a:t>
                </a:r>
              </a:p>
              <a:p>
                <a:pPr marL="285750" indent="-285750">
                  <a:buClr>
                    <a:srgbClr val="FFC000"/>
                  </a:buClr>
                  <a:buFont typeface="Arial" panose="020B0604020202020204" pitchFamily="34" charset="0"/>
                  <a:buChar char="•"/>
                </a:pPr>
                <a:r>
                  <a:rPr lang="es-CO" dirty="0">
                    <a:solidFill>
                      <a:schemeClr val="tx1"/>
                    </a:solidFill>
                  </a:rPr>
                  <a:t>RMSE</a:t>
                </a: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53FE916-08E0-4D41-A754-97FD435B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458" y="3968090"/>
                <a:ext cx="2278187" cy="1169551"/>
              </a:xfrm>
              <a:prstGeom prst="rect">
                <a:avLst/>
              </a:prstGeom>
              <a:blipFill>
                <a:blip r:embed="rId6"/>
                <a:stretch>
                  <a:fillRect l="-536" t="-1042" b="-41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901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46E851-0694-4AE4-8D43-6EC197217004}"/>
              </a:ext>
            </a:extLst>
          </p:cNvPr>
          <p:cNvSpPr txBox="1"/>
          <p:nvPr/>
        </p:nvSpPr>
        <p:spPr>
          <a:xfrm>
            <a:off x="3614691" y="2461194"/>
            <a:ext cx="4962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accent1">
                    <a:lumMod val="50000"/>
                  </a:schemeClr>
                </a:solidFill>
              </a:rPr>
              <a:t>5. Software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101558E9-03DD-4474-B2BD-BE055FBC9946}"/>
              </a:ext>
            </a:extLst>
          </p:cNvPr>
          <p:cNvSpPr/>
          <p:nvPr/>
        </p:nvSpPr>
        <p:spPr>
          <a:xfrm rot="20388105" flipH="1">
            <a:off x="-126867" y="5073329"/>
            <a:ext cx="2702523" cy="1547704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3"/>
            <a:stretch>
              <a:fillRect l="-104139" t="-121970" b="-43485"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1A2498F-34D8-4CD8-82EB-C0EA33715207}"/>
              </a:ext>
            </a:extLst>
          </p:cNvPr>
          <p:cNvSpPr/>
          <p:nvPr/>
        </p:nvSpPr>
        <p:spPr>
          <a:xfrm rot="20227399" flipH="1">
            <a:off x="9573746" y="67533"/>
            <a:ext cx="2791866" cy="14717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4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8830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1;p17">
            <a:extLst>
              <a:ext uri="{FF2B5EF4-FFF2-40B4-BE49-F238E27FC236}">
                <a16:creationId xmlns:a16="http://schemas.microsoft.com/office/drawing/2014/main" id="{EFE37323-54E6-42CA-8065-A60044BD6478}"/>
              </a:ext>
            </a:extLst>
          </p:cNvPr>
          <p:cNvSpPr txBox="1">
            <a:spLocks/>
          </p:cNvSpPr>
          <p:nvPr/>
        </p:nvSpPr>
        <p:spPr>
          <a:xfrm>
            <a:off x="3142696" y="473870"/>
            <a:ext cx="6418554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6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800" b="1" dirty="0">
                <a:solidFill>
                  <a:schemeClr val="accent2"/>
                </a:solidFill>
                <a:latin typeface="+mn-lt"/>
              </a:rPr>
              <a:t>Contenidos del Modulo 2: Estrategias para la gestión energética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897883-863B-464F-8AD3-9F1ECC7B1D77}"/>
              </a:ext>
            </a:extLst>
          </p:cNvPr>
          <p:cNvSpPr txBox="1"/>
          <p:nvPr/>
        </p:nvSpPr>
        <p:spPr>
          <a:xfrm>
            <a:off x="2592279" y="1430775"/>
            <a:ext cx="81940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b="1" dirty="0"/>
              <a:t>Introducción a la Inteligencia Artificial y Machine Learning en Energía</a:t>
            </a:r>
            <a:endParaRPr lang="es-MX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s-MX" dirty="0"/>
              <a:t> Análisis de Rol de la IA en la toma de decisiones energéticas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s-MX" dirty="0"/>
              <a:t> datos → optimización y mejora continua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/>
              <a:t>Sistemas de Datos para Gestión Energética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Entrada / salida de datos energéticos.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Exploración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SCADA, </a:t>
            </a:r>
            <a:r>
              <a:rPr lang="es-MX" dirty="0" err="1"/>
              <a:t>IoT</a:t>
            </a:r>
            <a:r>
              <a:rPr lang="es-MX" dirty="0"/>
              <a:t>, BMS, EMS en la industria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Calidad del dato y estructuración para análisis</a:t>
            </a:r>
          </a:p>
          <a:p>
            <a:r>
              <a:rPr lang="es-MX" b="1" dirty="0"/>
              <a:t>3.   Sistemas de Gestión Energética (</a:t>
            </a:r>
            <a:r>
              <a:rPr lang="es-MX" b="1" dirty="0" err="1"/>
              <a:t>SGEn</a:t>
            </a:r>
            <a:r>
              <a:rPr lang="es-MX" b="1" dirty="0"/>
              <a:t>) Basados en Datos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ISO 50001 y mejora continua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EnPI</a:t>
            </a:r>
            <a:r>
              <a:rPr lang="es-MX" dirty="0"/>
              <a:t>, línea base y medición/verificación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Usos Significativos de Energía (</a:t>
            </a:r>
            <a:r>
              <a:rPr lang="es-MX" dirty="0" err="1"/>
              <a:t>USEs</a:t>
            </a:r>
            <a:r>
              <a:rPr lang="es-MX" dirty="0"/>
              <a:t>) y priorización analítica</a:t>
            </a:r>
          </a:p>
          <a:p>
            <a:r>
              <a:rPr lang="es-MX" b="1" dirty="0"/>
              <a:t>4.   Planeación y Formulación de Programas de Uso Racional de Energía (URE)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Identificación de oportunidades con evidencia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Evaluación técnico–económica y priorización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Cultura energética, comunicación y seguimiento</a:t>
            </a:r>
          </a:p>
          <a:p>
            <a:r>
              <a:rPr lang="es-MX" b="1" dirty="0"/>
              <a:t>5.   Optimización de Sistemas Energéticos con Machine Learning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Predicción, anomalías y control predictivo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Integración de modelos en operaciones industriales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Casos de aplicación: motores, aire comprimido, HVAC</a:t>
            </a:r>
          </a:p>
        </p:txBody>
      </p:sp>
    </p:spTree>
    <p:extLst>
      <p:ext uri="{BB962C8B-B14F-4D97-AF65-F5344CB8AC3E}">
        <p14:creationId xmlns:p14="http://schemas.microsoft.com/office/powerpoint/2010/main" val="1436070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4A38644-1760-4E91-B082-8ED234D7652E}"/>
              </a:ext>
            </a:extLst>
          </p:cNvPr>
          <p:cNvSpPr txBox="1"/>
          <p:nvPr/>
        </p:nvSpPr>
        <p:spPr>
          <a:xfrm>
            <a:off x="4627309" y="295719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  <a:cs typeface="Aharoni" panose="02010803020104030203" pitchFamily="2" charset="-79"/>
              </a:rPr>
              <a:t>PYTHON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CDCC42-247E-40B5-BE54-90426CDC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62" y="2092337"/>
            <a:ext cx="5338306" cy="3333422"/>
          </a:xfrm>
          <a:prstGeom prst="round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E460EFB-1942-46BF-89BD-E31D7CF418F3}"/>
              </a:ext>
            </a:extLst>
          </p:cNvPr>
          <p:cNvCxnSpPr>
            <a:cxnSpLocks/>
          </p:cNvCxnSpPr>
          <p:nvPr/>
        </p:nvCxnSpPr>
        <p:spPr>
          <a:xfrm>
            <a:off x="7354973" y="1370764"/>
            <a:ext cx="0" cy="4159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75;p7">
            <a:extLst>
              <a:ext uri="{FF2B5EF4-FFF2-40B4-BE49-F238E27FC236}">
                <a16:creationId xmlns:a16="http://schemas.microsoft.com/office/drawing/2014/main" id="{80C292B1-9F84-4DA5-8926-8C8D9EE508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0765" y="1317069"/>
            <a:ext cx="2181529" cy="1057423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7" name="Google Shape;76;p7">
            <a:extLst>
              <a:ext uri="{FF2B5EF4-FFF2-40B4-BE49-F238E27FC236}">
                <a16:creationId xmlns:a16="http://schemas.microsoft.com/office/drawing/2014/main" id="{EA02C965-39FA-4A37-BB9B-ACED6CB4731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42237" y="2785260"/>
            <a:ext cx="854730" cy="847597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8" name="Google Shape;77;p7">
            <a:extLst>
              <a:ext uri="{FF2B5EF4-FFF2-40B4-BE49-F238E27FC236}">
                <a16:creationId xmlns:a16="http://schemas.microsoft.com/office/drawing/2014/main" id="{507DBFA1-471D-4830-8E13-7F9D6B759F5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69702" y="2790514"/>
            <a:ext cx="1493631" cy="842344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9" name="Google Shape;78;p7">
            <a:extLst>
              <a:ext uri="{FF2B5EF4-FFF2-40B4-BE49-F238E27FC236}">
                <a16:creationId xmlns:a16="http://schemas.microsoft.com/office/drawing/2014/main" id="{B0F87489-D71C-48A1-B5A1-F822B5FBA8A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2236" y="4205009"/>
            <a:ext cx="1167973" cy="940505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0" name="Google Shape;79;p7">
            <a:extLst>
              <a:ext uri="{FF2B5EF4-FFF2-40B4-BE49-F238E27FC236}">
                <a16:creationId xmlns:a16="http://schemas.microsoft.com/office/drawing/2014/main" id="{09D38E55-BE71-4D6A-B38E-88067932022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71530" y="4157485"/>
            <a:ext cx="1575776" cy="1010874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11" name="Google Shape;80;p7">
            <a:extLst>
              <a:ext uri="{FF2B5EF4-FFF2-40B4-BE49-F238E27FC236}">
                <a16:creationId xmlns:a16="http://schemas.microsoft.com/office/drawing/2014/main" id="{76941C64-66DB-453E-824C-20607D9A7B25}"/>
              </a:ext>
            </a:extLst>
          </p:cNvPr>
          <p:cNvSpPr/>
          <p:nvPr/>
        </p:nvSpPr>
        <p:spPr>
          <a:xfrm>
            <a:off x="7682209" y="1140395"/>
            <a:ext cx="2580351" cy="141077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1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;p8">
            <a:extLst>
              <a:ext uri="{FF2B5EF4-FFF2-40B4-BE49-F238E27FC236}">
                <a16:creationId xmlns:a16="http://schemas.microsoft.com/office/drawing/2014/main" id="{0776F5DC-1884-4C38-AC3D-E131DE17FB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856" y="1473090"/>
            <a:ext cx="1806944" cy="72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7;p9">
            <a:extLst>
              <a:ext uri="{FF2B5EF4-FFF2-40B4-BE49-F238E27FC236}">
                <a16:creationId xmlns:a16="http://schemas.microsoft.com/office/drawing/2014/main" id="{4E72E80D-1D09-4301-AD51-EEF864CD22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0271" y="2275315"/>
            <a:ext cx="6831457" cy="28427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9;p9">
            <a:extLst>
              <a:ext uri="{FF2B5EF4-FFF2-40B4-BE49-F238E27FC236}">
                <a16:creationId xmlns:a16="http://schemas.microsoft.com/office/drawing/2014/main" id="{28842B45-0637-4B8E-8D68-2AB9422BCE9D}"/>
              </a:ext>
            </a:extLst>
          </p:cNvPr>
          <p:cNvSpPr/>
          <p:nvPr/>
        </p:nvSpPr>
        <p:spPr>
          <a:xfrm>
            <a:off x="3671962" y="2330251"/>
            <a:ext cx="1550504" cy="5963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9">
            <a:extLst>
              <a:ext uri="{FF2B5EF4-FFF2-40B4-BE49-F238E27FC236}">
                <a16:creationId xmlns:a16="http://schemas.microsoft.com/office/drawing/2014/main" id="{BB1DCF6F-E4F9-492B-98D9-BE6EC0AC9C69}"/>
              </a:ext>
            </a:extLst>
          </p:cNvPr>
          <p:cNvSpPr/>
          <p:nvPr/>
        </p:nvSpPr>
        <p:spPr>
          <a:xfrm>
            <a:off x="3823217" y="3868991"/>
            <a:ext cx="4545564" cy="5963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5C604F-F381-463B-818B-899D7CF8C896}"/>
              </a:ext>
            </a:extLst>
          </p:cNvPr>
          <p:cNvSpPr txBox="1"/>
          <p:nvPr/>
        </p:nvSpPr>
        <p:spPr>
          <a:xfrm>
            <a:off x="4618073" y="713586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cs typeface="Aharoni" panose="02010803020104030203" pitchFamily="2" charset="-79"/>
              </a:rPr>
              <a:t>PYTHON+COLAB</a:t>
            </a:r>
          </a:p>
        </p:txBody>
      </p:sp>
    </p:spTree>
    <p:extLst>
      <p:ext uri="{BB962C8B-B14F-4D97-AF65-F5344CB8AC3E}">
        <p14:creationId xmlns:p14="http://schemas.microsoft.com/office/powerpoint/2010/main" val="222049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8;p10">
            <a:extLst>
              <a:ext uri="{FF2B5EF4-FFF2-40B4-BE49-F238E27FC236}">
                <a16:creationId xmlns:a16="http://schemas.microsoft.com/office/drawing/2014/main" id="{EC896A93-3D56-4D3E-9E3F-5124A989A6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5821" y="1347423"/>
            <a:ext cx="7836194" cy="41631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9;p10">
            <a:extLst>
              <a:ext uri="{FF2B5EF4-FFF2-40B4-BE49-F238E27FC236}">
                <a16:creationId xmlns:a16="http://schemas.microsoft.com/office/drawing/2014/main" id="{63F2EB1D-D59A-47A6-806B-7876CEAD61D9}"/>
              </a:ext>
            </a:extLst>
          </p:cNvPr>
          <p:cNvSpPr/>
          <p:nvPr/>
        </p:nvSpPr>
        <p:spPr>
          <a:xfrm>
            <a:off x="2197003" y="1485433"/>
            <a:ext cx="538036" cy="20805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94875D8-38DF-4145-B05F-CF82B31B86A5}"/>
              </a:ext>
            </a:extLst>
          </p:cNvPr>
          <p:cNvSpPr txBox="1"/>
          <p:nvPr/>
        </p:nvSpPr>
        <p:spPr>
          <a:xfrm>
            <a:off x="4858219" y="369489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  <a:cs typeface="Aharoni" panose="02010803020104030203" pitchFamily="2" charset="-79"/>
              </a:rPr>
              <a:t>PYTHON+COLAB</a:t>
            </a:r>
          </a:p>
        </p:txBody>
      </p:sp>
    </p:spTree>
    <p:extLst>
      <p:ext uri="{BB962C8B-B14F-4D97-AF65-F5344CB8AC3E}">
        <p14:creationId xmlns:p14="http://schemas.microsoft.com/office/powerpoint/2010/main" val="41165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2F4A4C95-C951-4ADC-A055-F428ADC7971B}"/>
              </a:ext>
            </a:extLst>
          </p:cNvPr>
          <p:cNvSpPr txBox="1"/>
          <p:nvPr/>
        </p:nvSpPr>
        <p:spPr>
          <a:xfrm>
            <a:off x="4313273" y="1009149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  <a:cs typeface="Aharoni" panose="02010803020104030203" pitchFamily="2" charset="-79"/>
              </a:rPr>
              <a:t>PYTHON+COLAB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5E4D10-25AA-4743-984D-F8655D50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04" y="1697523"/>
            <a:ext cx="8263392" cy="27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4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3;p17">
            <a:extLst>
              <a:ext uri="{FF2B5EF4-FFF2-40B4-BE49-F238E27FC236}">
                <a16:creationId xmlns:a16="http://schemas.microsoft.com/office/drawing/2014/main" id="{90433B09-1430-4BF4-82A1-73A340ACD8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302720" y="5149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</a:t>
            </a:r>
            <a:endParaRPr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73EF06E-E0F4-44CA-ADCE-3DA3760B2F09}"/>
              </a:ext>
            </a:extLst>
          </p:cNvPr>
          <p:cNvSpPr txBox="1"/>
          <p:nvPr/>
        </p:nvSpPr>
        <p:spPr>
          <a:xfrm>
            <a:off x="4756618" y="630458"/>
            <a:ext cx="32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  <a:cs typeface="Aharoni" panose="02010803020104030203" pitchFamily="2" charset="-79"/>
              </a:rPr>
              <a:t>PYTHON+COLAB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8252A29-3404-4621-B70C-62FB59C9690A}"/>
              </a:ext>
            </a:extLst>
          </p:cNvPr>
          <p:cNvSpPr txBox="1"/>
          <p:nvPr/>
        </p:nvSpPr>
        <p:spPr>
          <a:xfrm>
            <a:off x="3807664" y="1543515"/>
            <a:ext cx="4587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¡Ahora, a trabajar en </a:t>
            </a:r>
            <a:r>
              <a:rPr lang="es-MX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s-MX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70B0D6-DDC8-4520-A515-88035D0D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618" y="217676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7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/>
          <p:nvPr/>
        </p:nvSpPr>
        <p:spPr>
          <a:xfrm>
            <a:off x="8947398" y="6115688"/>
            <a:ext cx="24657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merida.anahuac.mx</a:t>
            </a:r>
            <a:endParaRPr/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843" y="6115688"/>
            <a:ext cx="716940" cy="33855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/>
          <p:nvPr/>
        </p:nvSpPr>
        <p:spPr>
          <a:xfrm>
            <a:off x="1104783" y="6115688"/>
            <a:ext cx="30882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Universidad Anáhuac Mayab</a:t>
            </a: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5ED8A3-95E8-42E0-898D-B471FA0386F8}"/>
              </a:ext>
            </a:extLst>
          </p:cNvPr>
          <p:cNvSpPr txBox="1"/>
          <p:nvPr/>
        </p:nvSpPr>
        <p:spPr>
          <a:xfrm>
            <a:off x="4826532" y="1310855"/>
            <a:ext cx="2974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8" name="Google Shape;467;p34">
            <a:extLst>
              <a:ext uri="{FF2B5EF4-FFF2-40B4-BE49-F238E27FC236}">
                <a16:creationId xmlns:a16="http://schemas.microsoft.com/office/drawing/2014/main" id="{8296C7C9-6634-4D86-8AA3-49CB6B4ADDF1}"/>
              </a:ext>
            </a:extLst>
          </p:cNvPr>
          <p:cNvSpPr/>
          <p:nvPr/>
        </p:nvSpPr>
        <p:spPr>
          <a:xfrm rot="5400000">
            <a:off x="4835933" y="2345300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68;p34">
            <a:extLst>
              <a:ext uri="{FF2B5EF4-FFF2-40B4-BE49-F238E27FC236}">
                <a16:creationId xmlns:a16="http://schemas.microsoft.com/office/drawing/2014/main" id="{5E6505E8-02DC-4C80-A541-2A8CC398AE63}"/>
              </a:ext>
            </a:extLst>
          </p:cNvPr>
          <p:cNvGrpSpPr/>
          <p:nvPr/>
        </p:nvGrpSpPr>
        <p:grpSpPr>
          <a:xfrm>
            <a:off x="5830056" y="3174202"/>
            <a:ext cx="958428" cy="901731"/>
            <a:chOff x="5972700" y="2330200"/>
            <a:chExt cx="411625" cy="387275"/>
          </a:xfrm>
        </p:grpSpPr>
        <p:sp>
          <p:nvSpPr>
            <p:cNvPr id="11" name="Google Shape;469;p34">
              <a:extLst>
                <a:ext uri="{FF2B5EF4-FFF2-40B4-BE49-F238E27FC236}">
                  <a16:creationId xmlns:a16="http://schemas.microsoft.com/office/drawing/2014/main" id="{2347D93B-28DD-4787-BCE9-832F2FEA9039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0;p34">
              <a:extLst>
                <a:ext uri="{FF2B5EF4-FFF2-40B4-BE49-F238E27FC236}">
                  <a16:creationId xmlns:a16="http://schemas.microsoft.com/office/drawing/2014/main" id="{B66391B6-48FC-4FAA-8C18-8C81987A48F4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F5B4F2C-49AD-4382-B606-C42B1444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459" y="1951283"/>
            <a:ext cx="8564147" cy="183050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2476D55-8280-4D11-8448-CA3081A59C09}"/>
              </a:ext>
            </a:extLst>
          </p:cNvPr>
          <p:cNvSpPr txBox="1"/>
          <p:nvPr/>
        </p:nvSpPr>
        <p:spPr>
          <a:xfrm>
            <a:off x="2070977" y="3666478"/>
            <a:ext cx="363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4CCF430-8739-45CE-9A54-BB4853C522B2}"/>
              </a:ext>
            </a:extLst>
          </p:cNvPr>
          <p:cNvSpPr txBox="1"/>
          <p:nvPr/>
        </p:nvSpPr>
        <p:spPr>
          <a:xfrm>
            <a:off x="5934242" y="3724133"/>
            <a:ext cx="363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AEDEB65-99A1-4690-9B8E-75BF24BB9757}"/>
              </a:ext>
            </a:extLst>
          </p:cNvPr>
          <p:cNvSpPr txBox="1"/>
          <p:nvPr/>
        </p:nvSpPr>
        <p:spPr>
          <a:xfrm>
            <a:off x="9797508" y="3697401"/>
            <a:ext cx="363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1418895-84F4-4EFF-BE38-02AD9428D350}"/>
              </a:ext>
            </a:extLst>
          </p:cNvPr>
          <p:cNvSpPr txBox="1"/>
          <p:nvPr/>
        </p:nvSpPr>
        <p:spPr>
          <a:xfrm>
            <a:off x="1774459" y="4462797"/>
            <a:ext cx="63624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La variable interés se generó en función de alto consumo, equipos viejos, falta de mantenimiento, etc.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183FE38-6BDE-466C-BF4A-ADECEFDC0BCA}"/>
              </a:ext>
            </a:extLst>
          </p:cNvPr>
          <p:cNvSpPr txBox="1"/>
          <p:nvPr/>
        </p:nvSpPr>
        <p:spPr>
          <a:xfrm>
            <a:off x="4255922" y="1610762"/>
            <a:ext cx="298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VARIABLES PREDICTORAS</a:t>
            </a:r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703EFEF-8D0A-42DF-93DE-AE920997637D}"/>
              </a:ext>
            </a:extLst>
          </p:cNvPr>
          <p:cNvSpPr txBox="1"/>
          <p:nvPr/>
        </p:nvSpPr>
        <p:spPr>
          <a:xfrm>
            <a:off x="9428186" y="1520396"/>
            <a:ext cx="1092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rgbClr val="C00000"/>
                </a:solidFill>
              </a:rPr>
              <a:t>VARIABLE </a:t>
            </a:r>
          </a:p>
          <a:p>
            <a:pPr algn="ctr"/>
            <a:r>
              <a:rPr lang="es-MX" sz="1100" dirty="0">
                <a:solidFill>
                  <a:srgbClr val="C00000"/>
                </a:solidFill>
              </a:rPr>
              <a:t>OBJETIVO</a:t>
            </a:r>
            <a:endParaRPr lang="es-CO" sz="1100" dirty="0">
              <a:solidFill>
                <a:srgbClr val="C0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43C61BD-64B6-4A08-B1F4-6905C52BD840}"/>
              </a:ext>
            </a:extLst>
          </p:cNvPr>
          <p:cNvCxnSpPr/>
          <p:nvPr/>
        </p:nvCxnSpPr>
        <p:spPr>
          <a:xfrm>
            <a:off x="1774459" y="1742715"/>
            <a:ext cx="27574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B62F457-B6B8-4FC4-8A9A-F44B1478202D}"/>
              </a:ext>
            </a:extLst>
          </p:cNvPr>
          <p:cNvCxnSpPr>
            <a:cxnSpLocks/>
          </p:cNvCxnSpPr>
          <p:nvPr/>
        </p:nvCxnSpPr>
        <p:spPr>
          <a:xfrm flipH="1">
            <a:off x="6986246" y="1780077"/>
            <a:ext cx="25453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BC20F99-D73A-47B1-AC70-824A8CCDE78D}"/>
              </a:ext>
            </a:extLst>
          </p:cNvPr>
          <p:cNvSpPr txBox="1"/>
          <p:nvPr/>
        </p:nvSpPr>
        <p:spPr>
          <a:xfrm>
            <a:off x="1945847" y="687013"/>
            <a:ext cx="8300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Predicción de la Variable Interés en Programa de Eficiencia Energética</a:t>
            </a:r>
            <a:endParaRPr lang="es-C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30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21418895-84F4-4EFF-BE38-02AD9428D350}"/>
              </a:ext>
            </a:extLst>
          </p:cNvPr>
          <p:cNvSpPr txBox="1"/>
          <p:nvPr/>
        </p:nvSpPr>
        <p:spPr>
          <a:xfrm>
            <a:off x="1017378" y="4693617"/>
            <a:ext cx="63624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La variable ahorro depende de consumo, costo actual, antigüedad, condición de los equipos, etc.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183FE38-6BDE-466C-BF4A-ADECEFDC0BCA}"/>
              </a:ext>
            </a:extLst>
          </p:cNvPr>
          <p:cNvSpPr txBox="1"/>
          <p:nvPr/>
        </p:nvSpPr>
        <p:spPr>
          <a:xfrm>
            <a:off x="3498841" y="1841582"/>
            <a:ext cx="298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VARIABLES PREDICTORAS</a:t>
            </a:r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703EFEF-8D0A-42DF-93DE-AE920997637D}"/>
              </a:ext>
            </a:extLst>
          </p:cNvPr>
          <p:cNvSpPr txBox="1"/>
          <p:nvPr/>
        </p:nvSpPr>
        <p:spPr>
          <a:xfrm>
            <a:off x="8589011" y="1732770"/>
            <a:ext cx="1092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rgbClr val="C00000"/>
                </a:solidFill>
              </a:rPr>
              <a:t>VARIABLE </a:t>
            </a:r>
          </a:p>
          <a:p>
            <a:pPr algn="ctr"/>
            <a:r>
              <a:rPr lang="es-MX" sz="1100" dirty="0">
                <a:solidFill>
                  <a:srgbClr val="C00000"/>
                </a:solidFill>
              </a:rPr>
              <a:t>OBJETIVO</a:t>
            </a:r>
            <a:endParaRPr lang="es-CO" sz="1100" dirty="0">
              <a:solidFill>
                <a:srgbClr val="C0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43C61BD-64B6-4A08-B1F4-6905C52BD840}"/>
              </a:ext>
            </a:extLst>
          </p:cNvPr>
          <p:cNvCxnSpPr>
            <a:cxnSpLocks/>
          </p:cNvCxnSpPr>
          <p:nvPr/>
        </p:nvCxnSpPr>
        <p:spPr>
          <a:xfrm>
            <a:off x="1607127" y="1973535"/>
            <a:ext cx="216765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B62F457-B6B8-4FC4-8A9A-F44B1478202D}"/>
              </a:ext>
            </a:extLst>
          </p:cNvPr>
          <p:cNvCxnSpPr>
            <a:cxnSpLocks/>
          </p:cNvCxnSpPr>
          <p:nvPr/>
        </p:nvCxnSpPr>
        <p:spPr>
          <a:xfrm flipH="1">
            <a:off x="6229165" y="2010897"/>
            <a:ext cx="25453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45E25DB-60E2-4EF5-A005-C00AF3EE2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409" y="2155495"/>
            <a:ext cx="8021169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46E851-0694-4AE4-8D43-6EC197217004}"/>
              </a:ext>
            </a:extLst>
          </p:cNvPr>
          <p:cNvSpPr txBox="1"/>
          <p:nvPr/>
        </p:nvSpPr>
        <p:spPr>
          <a:xfrm>
            <a:off x="3614691" y="2331885"/>
            <a:ext cx="4962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accent1">
                    <a:lumMod val="50000"/>
                  </a:schemeClr>
                </a:solidFill>
              </a:rPr>
              <a:t>1. Introducción a la inteligencia Artificial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101558E9-03DD-4474-B2BD-BE055FBC9946}"/>
              </a:ext>
            </a:extLst>
          </p:cNvPr>
          <p:cNvSpPr/>
          <p:nvPr/>
        </p:nvSpPr>
        <p:spPr>
          <a:xfrm rot="20388105" flipH="1">
            <a:off x="-126867" y="5073329"/>
            <a:ext cx="2702523" cy="1547704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3"/>
            <a:stretch>
              <a:fillRect l="-104139" t="-121970" b="-43485"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1A2498F-34D8-4CD8-82EB-C0EA33715207}"/>
              </a:ext>
            </a:extLst>
          </p:cNvPr>
          <p:cNvSpPr/>
          <p:nvPr/>
        </p:nvSpPr>
        <p:spPr>
          <a:xfrm rot="20227399" flipH="1">
            <a:off x="9573746" y="67533"/>
            <a:ext cx="2791866" cy="14717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4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05339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F424828B-2A94-4B6B-BEEC-8C2788E522C6}"/>
              </a:ext>
            </a:extLst>
          </p:cNvPr>
          <p:cNvGrpSpPr/>
          <p:nvPr/>
        </p:nvGrpSpPr>
        <p:grpSpPr>
          <a:xfrm>
            <a:off x="2739523" y="1488816"/>
            <a:ext cx="6712954" cy="4107005"/>
            <a:chOff x="3752164" y="1097402"/>
            <a:chExt cx="6110707" cy="3792196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90C1EDF9-5208-4F17-BCD2-22D0A427303E}"/>
                </a:ext>
              </a:extLst>
            </p:cNvPr>
            <p:cNvGrpSpPr/>
            <p:nvPr/>
          </p:nvGrpSpPr>
          <p:grpSpPr>
            <a:xfrm>
              <a:off x="3752164" y="1097402"/>
              <a:ext cx="6110707" cy="3792196"/>
              <a:chOff x="945900" y="1468726"/>
              <a:chExt cx="4583030" cy="2844147"/>
            </a:xfrm>
          </p:grpSpPr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BA16062C-6832-4D51-AACC-9DF51D1018EA}"/>
                  </a:ext>
                </a:extLst>
              </p:cNvPr>
              <p:cNvSpPr/>
              <p:nvPr/>
            </p:nvSpPr>
            <p:spPr>
              <a:xfrm>
                <a:off x="972915" y="1468726"/>
                <a:ext cx="4528998" cy="284414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87E032A8-90E9-4740-A509-3D6DE26A37ED}"/>
                  </a:ext>
                </a:extLst>
              </p:cNvPr>
              <p:cNvSpPr/>
              <p:nvPr/>
            </p:nvSpPr>
            <p:spPr>
              <a:xfrm>
                <a:off x="2782315" y="2054958"/>
                <a:ext cx="2674910" cy="2198062"/>
              </a:xfrm>
              <a:prstGeom prst="roundRect">
                <a:avLst/>
              </a:prstGeom>
              <a:solidFill>
                <a:srgbClr val="FFCCFF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13" name="Rectángulo: esquinas redondeadas 12">
                <a:extLst>
                  <a:ext uri="{FF2B5EF4-FFF2-40B4-BE49-F238E27FC236}">
                    <a16:creationId xmlns:a16="http://schemas.microsoft.com/office/drawing/2014/main" id="{ECC58674-2656-4F54-98FF-B71DC8CE1D54}"/>
                  </a:ext>
                </a:extLst>
              </p:cNvPr>
              <p:cNvSpPr/>
              <p:nvPr/>
            </p:nvSpPr>
            <p:spPr>
              <a:xfrm>
                <a:off x="3601041" y="2557484"/>
                <a:ext cx="1856184" cy="1695536"/>
              </a:xfrm>
              <a:prstGeom prst="roundRect">
                <a:avLst/>
              </a:prstGeom>
              <a:solidFill>
                <a:srgbClr val="FFC000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9FA7C3B-1C6F-40A0-8109-4B1C6B2E84E4}"/>
                  </a:ext>
                </a:extLst>
              </p:cNvPr>
              <p:cNvSpPr txBox="1"/>
              <p:nvPr/>
            </p:nvSpPr>
            <p:spPr>
              <a:xfrm>
                <a:off x="2502769" y="1481202"/>
                <a:ext cx="2008435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b="1" dirty="0"/>
                  <a:t>INTELIGENCIA ARTIFICIAL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3F189EA-A583-47A1-A790-5F3255F9EB90}"/>
                  </a:ext>
                </a:extLst>
              </p:cNvPr>
              <p:cNvSpPr txBox="1"/>
              <p:nvPr/>
            </p:nvSpPr>
            <p:spPr>
              <a:xfrm>
                <a:off x="3231170" y="2064535"/>
                <a:ext cx="1777198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/>
                  <a:t>MACHINE LEARNING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D07F12-044B-46A7-ABBF-7D89D43713BC}"/>
                  </a:ext>
                </a:extLst>
              </p:cNvPr>
              <p:cNvSpPr txBox="1"/>
              <p:nvPr/>
            </p:nvSpPr>
            <p:spPr>
              <a:xfrm>
                <a:off x="3751732" y="2567062"/>
                <a:ext cx="1777198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/>
                  <a:t>DEEP LEARNING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8714BA4-0A38-41B4-9502-2E9C28D8B55D}"/>
                  </a:ext>
                </a:extLst>
              </p:cNvPr>
              <p:cNvSpPr txBox="1"/>
              <p:nvPr/>
            </p:nvSpPr>
            <p:spPr>
              <a:xfrm>
                <a:off x="972915" y="2013914"/>
                <a:ext cx="1053365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Visión por Computador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E0DC824-3746-43C2-B526-C64CA0617F33}"/>
                  </a:ext>
                </a:extLst>
              </p:cNvPr>
              <p:cNvSpPr txBox="1"/>
              <p:nvPr/>
            </p:nvSpPr>
            <p:spPr>
              <a:xfrm>
                <a:off x="1611631" y="2809070"/>
                <a:ext cx="1053365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Robótica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2921AA3-F856-4C77-9B93-4C94DA9C13F7}"/>
                  </a:ext>
                </a:extLst>
              </p:cNvPr>
              <p:cNvSpPr txBox="1"/>
              <p:nvPr/>
            </p:nvSpPr>
            <p:spPr>
              <a:xfrm>
                <a:off x="945900" y="3297766"/>
                <a:ext cx="1053365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Internet de las Cosas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C5CF2D4-11F8-45D4-8ADB-E28DB2C2EEAB}"/>
                  </a:ext>
                </a:extLst>
              </p:cNvPr>
              <p:cNvSpPr txBox="1"/>
              <p:nvPr/>
            </p:nvSpPr>
            <p:spPr>
              <a:xfrm>
                <a:off x="4194192" y="1611536"/>
                <a:ext cx="120866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Reconocimiento de voz</a:t>
                </a:r>
              </a:p>
            </p:txBody>
          </p:sp>
          <p:sp>
            <p:nvSpPr>
              <p:cNvPr id="21" name="Rectángulo: esquinas redondeadas 20">
                <a:extLst>
                  <a:ext uri="{FF2B5EF4-FFF2-40B4-BE49-F238E27FC236}">
                    <a16:creationId xmlns:a16="http://schemas.microsoft.com/office/drawing/2014/main" id="{41B198F8-F20F-4CD1-B15B-9146340D387F}"/>
                  </a:ext>
                </a:extLst>
              </p:cNvPr>
              <p:cNvSpPr/>
              <p:nvPr/>
            </p:nvSpPr>
            <p:spPr>
              <a:xfrm>
                <a:off x="2079262" y="3372840"/>
                <a:ext cx="2152478" cy="861324"/>
              </a:xfrm>
              <a:prstGeom prst="roundRect">
                <a:avLst/>
              </a:prstGeom>
              <a:solidFill>
                <a:srgbClr val="00B050">
                  <a:alpha val="32941"/>
                </a:srgb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PROCESAMIENTO DE LENGUAJE NATURAL</a:t>
                </a:r>
              </a:p>
              <a:p>
                <a:pPr algn="ctr"/>
                <a:endParaRPr lang="es-CO" sz="1400" b="1" dirty="0">
                  <a:solidFill>
                    <a:schemeClr val="tx1"/>
                  </a:solidFill>
                </a:endParaRPr>
              </a:p>
              <a:p>
                <a:pPr algn="ctr"/>
                <a:endParaRPr lang="es-CO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BCEDEF0-0171-47CD-8BC3-75C60BD49417}"/>
                  </a:ext>
                </a:extLst>
              </p:cNvPr>
              <p:cNvSpPr txBox="1"/>
              <p:nvPr/>
            </p:nvSpPr>
            <p:spPr>
              <a:xfrm>
                <a:off x="2821650" y="2316442"/>
                <a:ext cx="819039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Aprendizaje Supervisado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314660F4-92DA-43CB-B7BD-2771CD0CE9C4}"/>
                  </a:ext>
                </a:extLst>
              </p:cNvPr>
              <p:cNvSpPr txBox="1"/>
              <p:nvPr/>
            </p:nvSpPr>
            <p:spPr>
              <a:xfrm>
                <a:off x="2821650" y="2775391"/>
                <a:ext cx="819039" cy="484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Aprendizaje No Supervisado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DE6D134-DB55-49C3-A593-F115536DEC89}"/>
                  </a:ext>
                </a:extLst>
              </p:cNvPr>
              <p:cNvSpPr txBox="1"/>
              <p:nvPr/>
            </p:nvSpPr>
            <p:spPr>
              <a:xfrm>
                <a:off x="4635826" y="2199934"/>
                <a:ext cx="819039" cy="315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67" dirty="0"/>
                  <a:t>Aprendizaje Por Refuerzo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CA202AB3-9832-48E7-890F-F3DBA8BE796F}"/>
                  </a:ext>
                </a:extLst>
              </p:cNvPr>
              <p:cNvSpPr txBox="1"/>
              <p:nvPr/>
            </p:nvSpPr>
            <p:spPr>
              <a:xfrm>
                <a:off x="3638933" y="2858479"/>
                <a:ext cx="781147" cy="45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100" dirty="0"/>
                  <a:t>Redes Neuronales (ANN)</a:t>
                </a: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6E39C61C-B417-42BA-A1F6-FF6AB0F3849F}"/>
                  </a:ext>
                </a:extLst>
              </p:cNvPr>
              <p:cNvSpPr txBox="1"/>
              <p:nvPr/>
            </p:nvSpPr>
            <p:spPr>
              <a:xfrm>
                <a:off x="4420080" y="2848902"/>
                <a:ext cx="888701" cy="432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050" dirty="0"/>
                  <a:t>Redes Convolucionales (CNN)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69B0A069-6CB6-4513-B9AB-0A267C6523CF}"/>
                  </a:ext>
                </a:extLst>
              </p:cNvPr>
              <p:cNvSpPr txBox="1"/>
              <p:nvPr/>
            </p:nvSpPr>
            <p:spPr>
              <a:xfrm>
                <a:off x="4258757" y="3309909"/>
                <a:ext cx="630788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s-CO" sz="1400" dirty="0"/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F285D82C-F286-4173-B631-6B2B36DFAD08}"/>
                  </a:ext>
                </a:extLst>
              </p:cNvPr>
              <p:cNvSpPr txBox="1"/>
              <p:nvPr/>
            </p:nvSpPr>
            <p:spPr>
              <a:xfrm>
                <a:off x="1743231" y="2020686"/>
                <a:ext cx="120866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Vehículos Autónomos</a:t>
                </a:r>
              </a:p>
            </p:txBody>
          </p:sp>
        </p:grp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C28E7D5-3513-429B-BC3C-90EB02C3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5210698" y="1188966"/>
              <a:ext cx="3582305" cy="35823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B3DC3874-42C6-41F2-A94B-065852E3836A}"/>
                </a:ext>
              </a:extLst>
            </p:cNvPr>
            <p:cNvSpPr txBox="1"/>
            <p:nvPr/>
          </p:nvSpPr>
          <p:spPr>
            <a:xfrm>
              <a:off x="8584882" y="3596116"/>
              <a:ext cx="118493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Redes Recurrentes (RNN)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3A1B5733-93A4-4A39-8D19-284DFB4D21B0}"/>
                </a:ext>
              </a:extLst>
            </p:cNvPr>
            <p:cNvSpPr txBox="1"/>
            <p:nvPr/>
          </p:nvSpPr>
          <p:spPr>
            <a:xfrm>
              <a:off x="8019813" y="3989012"/>
              <a:ext cx="7305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LSTM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BCFE14E-19D0-4983-99E5-66C36A0F35E8}"/>
                </a:ext>
              </a:extLst>
            </p:cNvPr>
            <p:cNvSpPr txBox="1"/>
            <p:nvPr/>
          </p:nvSpPr>
          <p:spPr>
            <a:xfrm>
              <a:off x="8236217" y="4416732"/>
              <a:ext cx="7305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GRU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35B11AA2-61EC-4099-BD71-00E7C89504F9}"/>
                </a:ext>
              </a:extLst>
            </p:cNvPr>
            <p:cNvSpPr txBox="1"/>
            <p:nvPr/>
          </p:nvSpPr>
          <p:spPr>
            <a:xfrm>
              <a:off x="8984747" y="4328499"/>
              <a:ext cx="7305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dirty="0"/>
                <a:t>GANS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7AF7E89-A5B1-425E-B572-658920677665}"/>
                </a:ext>
              </a:extLst>
            </p:cNvPr>
            <p:cNvSpPr/>
            <p:nvPr/>
          </p:nvSpPr>
          <p:spPr>
            <a:xfrm>
              <a:off x="6731633" y="4291896"/>
              <a:ext cx="604545" cy="3039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b="1" dirty="0">
                  <a:solidFill>
                    <a:schemeClr val="accent1">
                      <a:lumMod val="50000"/>
                    </a:schemeClr>
                  </a:solidFill>
                </a:rPr>
                <a:t>LLM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28FD747-9D00-4804-80FC-F48DBCBDF102}"/>
                </a:ext>
              </a:extLst>
            </p:cNvPr>
            <p:cNvSpPr/>
            <p:nvPr/>
          </p:nvSpPr>
          <p:spPr>
            <a:xfrm>
              <a:off x="5298903" y="4260489"/>
              <a:ext cx="1090196" cy="3976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b="1" dirty="0">
                  <a:solidFill>
                    <a:schemeClr val="accent1">
                      <a:lumMod val="50000"/>
                    </a:schemeClr>
                  </a:solidFill>
                </a:rPr>
                <a:t>IA GENERATIVA</a:t>
              </a:r>
            </a:p>
          </p:txBody>
        </p:sp>
      </p:grpSp>
      <p:sp>
        <p:nvSpPr>
          <p:cNvPr id="29" name="Google Shape;241;p17">
            <a:extLst>
              <a:ext uri="{FF2B5EF4-FFF2-40B4-BE49-F238E27FC236}">
                <a16:creationId xmlns:a16="http://schemas.microsoft.com/office/drawing/2014/main" id="{2650C8AE-127A-4773-A46F-B52ABB2C81F5}"/>
              </a:ext>
            </a:extLst>
          </p:cNvPr>
          <p:cNvSpPr txBox="1">
            <a:spLocks/>
          </p:cNvSpPr>
          <p:nvPr/>
        </p:nvSpPr>
        <p:spPr>
          <a:xfrm>
            <a:off x="4916521" y="436055"/>
            <a:ext cx="2785927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6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b="1" dirty="0">
                <a:solidFill>
                  <a:schemeClr val="accent2"/>
                </a:solidFill>
                <a:latin typeface="+mn-lt"/>
              </a:rPr>
              <a:t>Conceptos de IA</a:t>
            </a:r>
          </a:p>
        </p:txBody>
      </p:sp>
    </p:spTree>
    <p:extLst>
      <p:ext uri="{BB962C8B-B14F-4D97-AF65-F5344CB8AC3E}">
        <p14:creationId xmlns:p14="http://schemas.microsoft.com/office/powerpoint/2010/main" val="316849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337B2856-A5A2-400D-A2CE-D1895FE534EA}"/>
              </a:ext>
            </a:extLst>
          </p:cNvPr>
          <p:cNvSpPr/>
          <p:nvPr/>
        </p:nvSpPr>
        <p:spPr>
          <a:xfrm>
            <a:off x="1706009" y="1361143"/>
            <a:ext cx="2050186" cy="3088922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s-MX" b="1" i="0" u="none" strike="noStrike" baseline="0" dirty="0">
                <a:solidFill>
                  <a:schemeClr val="accent1">
                    <a:lumMod val="50000"/>
                  </a:schemeClr>
                </a:solidFill>
              </a:rPr>
              <a:t>INTELIGENCIA ARTIFICIAL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ctr"/>
            <a:r>
              <a:rPr lang="es-ES" dirty="0">
                <a:solidFill>
                  <a:schemeClr val="tx1"/>
                </a:solidFill>
              </a:rPr>
              <a:t>Campo de las ciencias de la computación que se enfoca en crear y entrenar máquinas para realizar tareas inteligentes. Imitar lo que hace el humano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228BE3D4-89B0-4ED1-8546-2936F0188521}"/>
              </a:ext>
            </a:extLst>
          </p:cNvPr>
          <p:cNvSpPr/>
          <p:nvPr/>
        </p:nvSpPr>
        <p:spPr>
          <a:xfrm>
            <a:off x="3943278" y="1378977"/>
            <a:ext cx="2050186" cy="30889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chemeClr val="accent1">
                    <a:lumMod val="50000"/>
                  </a:schemeClr>
                </a:solidFill>
              </a:rPr>
              <a:t>MACHINE LEARNING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ctr"/>
            <a:r>
              <a:rPr lang="es-MX" i="0" u="none" strike="noStrike" baseline="0" dirty="0">
                <a:solidFill>
                  <a:schemeClr val="tx1"/>
                </a:solidFill>
              </a:rPr>
              <a:t>Se basa en la creación de algoritmos por medio de los cuales se busca hacer predicciones o reconocer patrones en un conjunto de datos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2C9FEB75-688C-492B-AF1D-D4047B65CD67}"/>
              </a:ext>
            </a:extLst>
          </p:cNvPr>
          <p:cNvSpPr/>
          <p:nvPr/>
        </p:nvSpPr>
        <p:spPr>
          <a:xfrm>
            <a:off x="6264270" y="1389995"/>
            <a:ext cx="2050186" cy="30889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MX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DEEP LEARNING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ctr"/>
            <a:r>
              <a:rPr lang="es-MX" i="0" u="none" strike="noStrike" baseline="0" dirty="0">
                <a:solidFill>
                  <a:schemeClr val="tx1"/>
                </a:solidFill>
              </a:rPr>
              <a:t>Es un subcampo del machine </a:t>
            </a:r>
            <a:r>
              <a:rPr lang="es-MX" i="0" u="none" strike="noStrike" baseline="0" dirty="0" err="1">
                <a:solidFill>
                  <a:schemeClr val="tx1"/>
                </a:solidFill>
              </a:rPr>
              <a:t>learning</a:t>
            </a:r>
            <a:r>
              <a:rPr lang="es-MX" i="0" u="none" strike="noStrike" baseline="0" dirty="0">
                <a:solidFill>
                  <a:schemeClr val="tx1"/>
                </a:solidFill>
              </a:rPr>
              <a:t> en los cuales los algoritmos están inspirados en el funcionamiento de la neurona humana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(redes neuronales)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776A2416-ABE6-4946-B009-AA99B14F2428}"/>
              </a:ext>
            </a:extLst>
          </p:cNvPr>
          <p:cNvSpPr/>
          <p:nvPr/>
        </p:nvSpPr>
        <p:spPr>
          <a:xfrm>
            <a:off x="8585262" y="1367961"/>
            <a:ext cx="2050186" cy="3088922"/>
          </a:xfrm>
          <a:prstGeom prst="roundRect">
            <a:avLst/>
          </a:prstGeom>
          <a:solidFill>
            <a:schemeClr val="tx2">
              <a:lumMod val="9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PROCESAMIENTO DE LENGUAJE NATURAL</a:t>
            </a:r>
          </a:p>
          <a:p>
            <a:pPr algn="ctr"/>
            <a:endParaRPr lang="es-MX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s-MX" dirty="0">
                <a:solidFill>
                  <a:schemeClr val="tx1"/>
                </a:solidFill>
              </a:rPr>
              <a:t>Subcampo de la IA  que permite la comunicación entre el humano y la máquina por medio de lenguaje natural</a:t>
            </a:r>
            <a:endParaRPr lang="es-MX" i="0" u="none" strike="noStrike" baseline="0" dirty="0">
              <a:solidFill>
                <a:schemeClr val="tx1"/>
              </a:solidFill>
            </a:endParaRPr>
          </a:p>
        </p:txBody>
      </p:sp>
      <p:sp>
        <p:nvSpPr>
          <p:cNvPr id="6" name="Google Shape;241;p17">
            <a:extLst>
              <a:ext uri="{FF2B5EF4-FFF2-40B4-BE49-F238E27FC236}">
                <a16:creationId xmlns:a16="http://schemas.microsoft.com/office/drawing/2014/main" id="{3FC6E197-446E-429D-9392-D30B39F7E12C}"/>
              </a:ext>
            </a:extLst>
          </p:cNvPr>
          <p:cNvSpPr txBox="1">
            <a:spLocks/>
          </p:cNvSpPr>
          <p:nvPr/>
        </p:nvSpPr>
        <p:spPr>
          <a:xfrm>
            <a:off x="4968371" y="365034"/>
            <a:ext cx="2785927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6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b="1" dirty="0">
                <a:solidFill>
                  <a:schemeClr val="accent2"/>
                </a:solidFill>
                <a:latin typeface="+mn-lt"/>
              </a:rPr>
              <a:t>Conceptos</a:t>
            </a:r>
            <a:r>
              <a:rPr lang="es-MX" sz="1800" b="1" dirty="0">
                <a:solidFill>
                  <a:schemeClr val="accent2"/>
                </a:solidFill>
                <a:latin typeface="+mn-lt"/>
              </a:rPr>
              <a:t> de IA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D6AC2F2-0B11-4A9A-A3AA-629A332691DD}"/>
              </a:ext>
            </a:extLst>
          </p:cNvPr>
          <p:cNvSpPr/>
          <p:nvPr/>
        </p:nvSpPr>
        <p:spPr>
          <a:xfrm>
            <a:off x="5865291" y="4964431"/>
            <a:ext cx="335454" cy="314095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11DE477-7741-4942-AC1E-A3EF520C4AB8}"/>
              </a:ext>
            </a:extLst>
          </p:cNvPr>
          <p:cNvSpPr txBox="1"/>
          <p:nvPr/>
        </p:nvSpPr>
        <p:spPr>
          <a:xfrm>
            <a:off x="5270793" y="5479023"/>
            <a:ext cx="144534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DATOS</a:t>
            </a:r>
            <a:endParaRPr lang="es-CO" sz="1800" b="1" dirty="0"/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3367638A-C375-4535-9AE7-F965E6A1E28B}"/>
              </a:ext>
            </a:extLst>
          </p:cNvPr>
          <p:cNvSpPr/>
          <p:nvPr/>
        </p:nvSpPr>
        <p:spPr>
          <a:xfrm rot="5400000">
            <a:off x="5943471" y="275784"/>
            <a:ext cx="179094" cy="865401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29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8F303147-1EF0-471B-87CF-B58A933DA89C}"/>
              </a:ext>
            </a:extLst>
          </p:cNvPr>
          <p:cNvSpPr/>
          <p:nvPr/>
        </p:nvSpPr>
        <p:spPr>
          <a:xfrm>
            <a:off x="2140988" y="1555039"/>
            <a:ext cx="2050186" cy="30889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MX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INTELIGENCIA ARTIFICIAL GENERATIVA</a:t>
            </a:r>
          </a:p>
          <a:p>
            <a:pPr algn="ctr"/>
            <a:endParaRPr lang="es-MX" b="1" i="0" u="none" strike="noStrike" baseline="0" dirty="0">
              <a:solidFill>
                <a:srgbClr val="FFC000"/>
              </a:solidFill>
            </a:endParaRPr>
          </a:p>
          <a:p>
            <a:pPr algn="just"/>
            <a:r>
              <a:rPr lang="es-ES" dirty="0">
                <a:solidFill>
                  <a:schemeClr val="tx1"/>
                </a:solidFill>
              </a:rPr>
              <a:t>Es una rama de la inteligencia artificial que puede crear contenido como texto, audio, vídeo, imágenes, etc.  </a:t>
            </a:r>
          </a:p>
        </p:txBody>
      </p: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CA27AE9B-879E-4D4E-9792-772F82ACDBD7}"/>
              </a:ext>
            </a:extLst>
          </p:cNvPr>
          <p:cNvSpPr/>
          <p:nvPr/>
        </p:nvSpPr>
        <p:spPr>
          <a:xfrm>
            <a:off x="8368740" y="1523605"/>
            <a:ext cx="2211299" cy="308892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  <a:p>
            <a:pPr algn="ctr"/>
            <a:r>
              <a:rPr lang="es-MX" b="1" i="0" u="none" strike="noStrike" baseline="0" dirty="0">
                <a:solidFill>
                  <a:schemeClr val="accent1">
                    <a:lumMod val="50000"/>
                  </a:schemeClr>
                </a:solidFill>
              </a:rPr>
              <a:t>LLM</a:t>
            </a:r>
          </a:p>
          <a:p>
            <a:pPr algn="ctr"/>
            <a:r>
              <a:rPr lang="es-MX" b="1" dirty="0">
                <a:solidFill>
                  <a:schemeClr val="accent1">
                    <a:lumMod val="50000"/>
                  </a:schemeClr>
                </a:solidFill>
              </a:rPr>
              <a:t>LARGE LANGUAGE MODEL</a:t>
            </a:r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Es un tipo específico de modelo de IA entrenado con grandes volúmenes de texto para procesar y generar lenguaje natural.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Gp4-Claude. Llama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1FA6E3-F48F-4889-8C6C-04036F07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96" y="1141548"/>
            <a:ext cx="813958" cy="826981"/>
          </a:xfrm>
          <a:prstGeom prst="round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54BB0FB-D6EF-431D-B957-E0A43721D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437" y="2187075"/>
            <a:ext cx="1286054" cy="609685"/>
          </a:xfrm>
          <a:prstGeom prst="round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F44BEA-7E8F-4CF4-B6C2-DA0365C8A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650" y="4373127"/>
            <a:ext cx="1173542" cy="714615"/>
          </a:xfrm>
          <a:prstGeom prst="round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01B222-7075-493F-98FB-DA0AAA14F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490" y="1118441"/>
            <a:ext cx="838003" cy="817052"/>
          </a:xfrm>
          <a:prstGeom prst="round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3090FE-798C-475A-BB36-CD2004F38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6080" y="2989935"/>
            <a:ext cx="1286055" cy="682273"/>
          </a:xfrm>
          <a:prstGeom prst="round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A417FF-6A1E-4164-84F0-8DD708824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2014" y="4373127"/>
            <a:ext cx="1454348" cy="495368"/>
          </a:xfrm>
          <a:prstGeom prst="round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7E365F4-6C17-42F6-95FA-106C42B5C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1374" y="3774983"/>
            <a:ext cx="1667108" cy="495369"/>
          </a:xfrm>
          <a:prstGeom prst="round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B1A0CA-0691-404D-95A8-005D194D3A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3404" y="5087742"/>
            <a:ext cx="632172" cy="520225"/>
          </a:xfrm>
          <a:prstGeom prst="roundRect">
            <a:avLst/>
          </a:prstGeom>
        </p:spPr>
      </p:pic>
      <p:sp>
        <p:nvSpPr>
          <p:cNvPr id="12" name="Google Shape;241;p17">
            <a:extLst>
              <a:ext uri="{FF2B5EF4-FFF2-40B4-BE49-F238E27FC236}">
                <a16:creationId xmlns:a16="http://schemas.microsoft.com/office/drawing/2014/main" id="{7309558C-1AFC-4D48-B1E4-D1CA34AD1228}"/>
              </a:ext>
            </a:extLst>
          </p:cNvPr>
          <p:cNvSpPr txBox="1">
            <a:spLocks/>
          </p:cNvSpPr>
          <p:nvPr/>
        </p:nvSpPr>
        <p:spPr>
          <a:xfrm>
            <a:off x="4949050" y="391667"/>
            <a:ext cx="2785927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6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b="1" dirty="0">
                <a:solidFill>
                  <a:schemeClr val="accent2"/>
                </a:solidFill>
                <a:latin typeface="+mn-lt"/>
              </a:rPr>
              <a:t>Conceptos de IA</a:t>
            </a:r>
          </a:p>
        </p:txBody>
      </p:sp>
    </p:spTree>
    <p:extLst>
      <p:ext uri="{BB962C8B-B14F-4D97-AF65-F5344CB8AC3E}">
        <p14:creationId xmlns:p14="http://schemas.microsoft.com/office/powerpoint/2010/main" val="296713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E6DED7B-BC7A-4695-A65E-75ACDF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951" y="3393003"/>
            <a:ext cx="3171447" cy="2052112"/>
          </a:xfrm>
          <a:prstGeom prst="rect">
            <a:avLst/>
          </a:prstGeom>
        </p:spPr>
      </p:pic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A32E3E07-41CD-4D1A-8FE6-3A537C51F86E}"/>
              </a:ext>
            </a:extLst>
          </p:cNvPr>
          <p:cNvSpPr/>
          <p:nvPr/>
        </p:nvSpPr>
        <p:spPr>
          <a:xfrm>
            <a:off x="2393830" y="1179922"/>
            <a:ext cx="3149418" cy="186694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DATOS ESTRUCTURADOS</a:t>
            </a:r>
          </a:p>
          <a:p>
            <a:pPr algn="ctr"/>
            <a:endParaRPr lang="es-MX" sz="1600" i="0" u="none" strike="noStrike" baseline="0" dirty="0">
              <a:solidFill>
                <a:schemeClr val="bg1"/>
              </a:solidFill>
            </a:endParaRPr>
          </a:p>
          <a:p>
            <a:pPr algn="ctr"/>
            <a:r>
              <a:rPr lang="es-MX" sz="1600" i="0" u="none" strike="noStrike" baseline="0" dirty="0">
                <a:solidFill>
                  <a:schemeClr val="accent1">
                    <a:lumMod val="50000"/>
                  </a:schemeClr>
                </a:solidFill>
              </a:rPr>
              <a:t>Los datos estructurados </a:t>
            </a:r>
            <a:r>
              <a:rPr lang="es-MX" sz="1600" dirty="0">
                <a:solidFill>
                  <a:schemeClr val="accent1">
                    <a:lumMod val="50000"/>
                  </a:schemeClr>
                </a:solidFill>
              </a:rPr>
              <a:t>son los que se pueden representar en una distribución fila-columna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3466C5-10C7-4376-9D25-76D43F4B5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555" y="3397867"/>
            <a:ext cx="3229969" cy="2047248"/>
          </a:xfrm>
          <a:prstGeom prst="rect">
            <a:avLst/>
          </a:prstGeom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DC74076-190B-4A9A-9473-72193180105C}"/>
              </a:ext>
            </a:extLst>
          </p:cNvPr>
          <p:cNvSpPr/>
          <p:nvPr/>
        </p:nvSpPr>
        <p:spPr>
          <a:xfrm>
            <a:off x="6490899" y="1086526"/>
            <a:ext cx="3171447" cy="2032374"/>
          </a:xfrm>
          <a:prstGeom prst="roundRect">
            <a:avLst/>
          </a:prstGeom>
          <a:solidFill>
            <a:srgbClr val="15608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1">
                    <a:lumMod val="75000"/>
                  </a:schemeClr>
                </a:solidFill>
              </a:rPr>
              <a:t>DATOS NO ESTRUCTURADOS</a:t>
            </a:r>
          </a:p>
          <a:p>
            <a:pPr algn="ctr"/>
            <a:endParaRPr lang="es-MX" sz="1600" b="0" i="0" u="none" strike="noStrike" baseline="0" dirty="0">
              <a:solidFill>
                <a:schemeClr val="bg1"/>
              </a:solidFill>
            </a:endParaRPr>
          </a:p>
          <a:p>
            <a:pPr algn="ctr"/>
            <a:r>
              <a:rPr lang="es-MX" sz="1600" b="0" i="0" u="none" strike="noStrike" baseline="0" dirty="0">
                <a:solidFill>
                  <a:schemeClr val="tx1"/>
                </a:solidFill>
              </a:rPr>
              <a:t>Es cualquier forma de dato que no encaja en el modelo relacional o </a:t>
            </a:r>
            <a:r>
              <a:rPr lang="es-CO" sz="1600" b="0" i="0" u="none" strike="noStrike" baseline="0" dirty="0">
                <a:solidFill>
                  <a:schemeClr val="tx1"/>
                </a:solidFill>
              </a:rPr>
              <a:t>conjunto de tablas de bases de datos estructurados.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6" name="Google Shape;241;p17">
            <a:extLst>
              <a:ext uri="{FF2B5EF4-FFF2-40B4-BE49-F238E27FC236}">
                <a16:creationId xmlns:a16="http://schemas.microsoft.com/office/drawing/2014/main" id="{3A7BD88A-1878-49D2-A50A-F35940F190EA}"/>
              </a:ext>
            </a:extLst>
          </p:cNvPr>
          <p:cNvSpPr txBox="1">
            <a:spLocks/>
          </p:cNvSpPr>
          <p:nvPr/>
        </p:nvSpPr>
        <p:spPr>
          <a:xfrm>
            <a:off x="4703036" y="258502"/>
            <a:ext cx="2785927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6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b="1" dirty="0">
                <a:solidFill>
                  <a:schemeClr val="accent2"/>
                </a:solidFill>
                <a:latin typeface="+mn-lt"/>
              </a:rPr>
              <a:t>Tipos de Datos</a:t>
            </a:r>
          </a:p>
        </p:txBody>
      </p:sp>
    </p:spTree>
    <p:extLst>
      <p:ext uri="{BB962C8B-B14F-4D97-AF65-F5344CB8AC3E}">
        <p14:creationId xmlns:p14="http://schemas.microsoft.com/office/powerpoint/2010/main" val="304784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46E851-0694-4AE4-8D43-6EC197217004}"/>
              </a:ext>
            </a:extLst>
          </p:cNvPr>
          <p:cNvSpPr txBox="1"/>
          <p:nvPr/>
        </p:nvSpPr>
        <p:spPr>
          <a:xfrm>
            <a:off x="3614691" y="2461194"/>
            <a:ext cx="4962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accent1">
                    <a:lumMod val="50000"/>
                  </a:schemeClr>
                </a:solidFill>
              </a:rPr>
              <a:t>2. EDA. Análisis Exploratorio de Datos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101558E9-03DD-4474-B2BD-BE055FBC9946}"/>
              </a:ext>
            </a:extLst>
          </p:cNvPr>
          <p:cNvSpPr/>
          <p:nvPr/>
        </p:nvSpPr>
        <p:spPr>
          <a:xfrm rot="20388105" flipH="1">
            <a:off x="-126867" y="5073329"/>
            <a:ext cx="2702523" cy="1547704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3"/>
            <a:stretch>
              <a:fillRect l="-104139" t="-121970" b="-43485"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1A2498F-34D8-4CD8-82EB-C0EA33715207}"/>
              </a:ext>
            </a:extLst>
          </p:cNvPr>
          <p:cNvSpPr/>
          <p:nvPr/>
        </p:nvSpPr>
        <p:spPr>
          <a:xfrm rot="20227399" flipH="1">
            <a:off x="9573746" y="67533"/>
            <a:ext cx="2791866" cy="14717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4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3279737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1515</Words>
  <Application>Microsoft Office PowerPoint</Application>
  <PresentationFormat>Panorámica</PresentationFormat>
  <Paragraphs>343</Paragraphs>
  <Slides>37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6" baseType="lpstr">
      <vt:lpstr>Arial</vt:lpstr>
      <vt:lpstr>Calibri</vt:lpstr>
      <vt:lpstr>Cambria Math</vt:lpstr>
      <vt:lpstr>Open Sauce</vt:lpstr>
      <vt:lpstr>Rockwell</vt:lpstr>
      <vt:lpstr>Saira Semi Condensed</vt:lpstr>
      <vt:lpstr>Verdana</vt:lpstr>
      <vt:lpstr>Wingdings</vt:lpstr>
      <vt:lpstr>Tema de Office</vt:lpstr>
      <vt:lpstr>Diplomado Eficiencia Energética: Comercial e Industrial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Diplomado  Diplomado Eficiencia Energética: Comercial e Industrial</dc:title>
  <dc:creator>Ortega Rios Covian Roberto Antonio</dc:creator>
  <cp:lastModifiedBy>User</cp:lastModifiedBy>
  <cp:revision>32</cp:revision>
  <dcterms:created xsi:type="dcterms:W3CDTF">2020-03-09T15:54:05Z</dcterms:created>
  <dcterms:modified xsi:type="dcterms:W3CDTF">2025-12-05T16:57:16Z</dcterms:modified>
</cp:coreProperties>
</file>